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8"/>
  </p:notesMasterIdLst>
  <p:sldIdLst>
    <p:sldId id="256" r:id="rId2"/>
    <p:sldId id="257" r:id="rId3"/>
    <p:sldId id="269" r:id="rId4"/>
    <p:sldId id="290" r:id="rId5"/>
    <p:sldId id="260" r:id="rId6"/>
    <p:sldId id="270" r:id="rId7"/>
    <p:sldId id="284" r:id="rId8"/>
    <p:sldId id="285" r:id="rId9"/>
    <p:sldId id="286" r:id="rId10"/>
    <p:sldId id="292" r:id="rId11"/>
    <p:sldId id="293" r:id="rId12"/>
    <p:sldId id="294" r:id="rId13"/>
    <p:sldId id="295" r:id="rId14"/>
    <p:sldId id="296" r:id="rId15"/>
    <p:sldId id="297" r:id="rId16"/>
    <p:sldId id="299" r:id="rId17"/>
    <p:sldId id="304" r:id="rId18"/>
    <p:sldId id="318" r:id="rId19"/>
    <p:sldId id="309" r:id="rId20"/>
    <p:sldId id="319" r:id="rId21"/>
    <p:sldId id="310" r:id="rId22"/>
    <p:sldId id="312" r:id="rId23"/>
    <p:sldId id="339" r:id="rId24"/>
    <p:sldId id="311" r:id="rId25"/>
    <p:sldId id="314" r:id="rId26"/>
    <p:sldId id="313" r:id="rId27"/>
    <p:sldId id="306" r:id="rId28"/>
    <p:sldId id="307" r:id="rId29"/>
    <p:sldId id="320" r:id="rId30"/>
    <p:sldId id="321" r:id="rId31"/>
    <p:sldId id="308" r:id="rId32"/>
    <p:sldId id="302" r:id="rId33"/>
    <p:sldId id="330" r:id="rId34"/>
    <p:sldId id="316" r:id="rId35"/>
    <p:sldId id="331" r:id="rId36"/>
    <p:sldId id="333" r:id="rId37"/>
    <p:sldId id="332" r:id="rId38"/>
    <p:sldId id="335" r:id="rId39"/>
    <p:sldId id="334" r:id="rId40"/>
    <p:sldId id="341" r:id="rId41"/>
    <p:sldId id="337" r:id="rId42"/>
    <p:sldId id="301" r:id="rId43"/>
    <p:sldId id="264" r:id="rId44"/>
    <p:sldId id="322" r:id="rId45"/>
    <p:sldId id="323" r:id="rId46"/>
    <p:sldId id="324" r:id="rId47"/>
    <p:sldId id="325" r:id="rId48"/>
    <p:sldId id="326" r:id="rId49"/>
    <p:sldId id="340" r:id="rId50"/>
    <p:sldId id="327" r:id="rId51"/>
    <p:sldId id="328" r:id="rId52"/>
    <p:sldId id="329" r:id="rId53"/>
    <p:sldId id="291" r:id="rId54"/>
    <p:sldId id="267" r:id="rId55"/>
    <p:sldId id="265" r:id="rId56"/>
    <p:sldId id="279" r:id="rId57"/>
  </p:sldIdLst>
  <p:sldSz cx="9144000" cy="5143500" type="screen16x9"/>
  <p:notesSz cx="6858000" cy="9144000"/>
  <p:embeddedFontLst>
    <p:embeddedFont>
      <p:font typeface="Zilla Slab Light" panose="020B0604020202020204" charset="0"/>
      <p:bold r:id="rId59"/>
      <p:boldItalic r:id="rId60"/>
    </p:embeddedFont>
    <p:embeddedFont>
      <p:font typeface="Stencil" panose="040409050D0802020404" pitchFamily="82" charset="0"/>
      <p:regular r:id="rId61"/>
    </p:embeddedFont>
    <p:embeddedFont>
      <p:font typeface="Zilla Slab Highlight" panose="020B0604020202020204" charset="0"/>
      <p:regular r:id="rId62"/>
    </p:embeddedFont>
    <p:embeddedFont>
      <p:font typeface="Helvetica Neue Light"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AC1F84D-A8B9-4D9C-95F9-A531BB2B289F}">
          <p14:sldIdLst>
            <p14:sldId id="256"/>
          </p14:sldIdLst>
        </p14:section>
        <p14:section name="Intro" id="{C89F0C71-C877-43DA-A0AA-79339F2C8F77}">
          <p14:sldIdLst>
            <p14:sldId id="257"/>
            <p14:sldId id="269"/>
            <p14:sldId id="290"/>
          </p14:sldIdLst>
        </p14:section>
        <p14:section name="Ana" id="{4AEF3089-37F6-4386-BCF4-FB38BA1EBACA}">
          <p14:sldIdLst>
            <p14:sldId id="260"/>
            <p14:sldId id="270"/>
            <p14:sldId id="284"/>
            <p14:sldId id="285"/>
            <p14:sldId id="286"/>
            <p14:sldId id="292"/>
            <p14:sldId id="293"/>
            <p14:sldId id="294"/>
            <p14:sldId id="295"/>
            <p14:sldId id="296"/>
            <p14:sldId id="297"/>
          </p14:sldIdLst>
        </p14:section>
        <p14:section name="Ivana" id="{36382564-267B-4DA2-8739-BA9871DCF096}">
          <p14:sldIdLst>
            <p14:sldId id="299"/>
            <p14:sldId id="304"/>
            <p14:sldId id="318"/>
            <p14:sldId id="309"/>
            <p14:sldId id="319"/>
            <p14:sldId id="310"/>
            <p14:sldId id="312"/>
            <p14:sldId id="339"/>
            <p14:sldId id="311"/>
            <p14:sldId id="314"/>
            <p14:sldId id="313"/>
            <p14:sldId id="306"/>
            <p14:sldId id="307"/>
            <p14:sldId id="320"/>
            <p14:sldId id="321"/>
            <p14:sldId id="308"/>
          </p14:sldIdLst>
        </p14:section>
        <p14:section name="Ana" id="{4CA4B410-90FD-4F88-BBFD-F50C17EAF6FA}">
          <p14:sldIdLst>
            <p14:sldId id="302"/>
            <p14:sldId id="330"/>
            <p14:sldId id="316"/>
            <p14:sldId id="331"/>
            <p14:sldId id="333"/>
            <p14:sldId id="332"/>
            <p14:sldId id="335"/>
            <p14:sldId id="334"/>
            <p14:sldId id="341"/>
            <p14:sldId id="337"/>
          </p14:sldIdLst>
        </p14:section>
        <p14:section name="Ivana - Jim Holmes" id="{149F6F91-4205-4773-98CB-977643C32562}">
          <p14:sldIdLst>
            <p14:sldId id="301"/>
            <p14:sldId id="264"/>
            <p14:sldId id="322"/>
            <p14:sldId id="323"/>
            <p14:sldId id="324"/>
            <p14:sldId id="325"/>
            <p14:sldId id="326"/>
            <p14:sldId id="340"/>
            <p14:sldId id="327"/>
            <p14:sldId id="328"/>
            <p14:sldId id="329"/>
          </p14:sldIdLst>
        </p14:section>
        <p14:section name="Zaključak" id="{39C16455-9160-4D34-B06D-A0D216A44300}">
          <p14:sldIdLst>
            <p14:sldId id="291"/>
            <p14:sldId id="267"/>
            <p14:sldId id="265"/>
            <p14:sldId id="279"/>
          </p14:sldIdLst>
        </p14:section>
      </p14:sectionLst>
    </p:ex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52C985-7B1E-4E05-B878-6257F42DA968}">
  <a:tblStyle styleId="{6952C985-7B1E-4E05-B878-6257F42DA96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6" autoAdjust="0"/>
    <p:restoredTop sz="74767" autoAdjust="0"/>
  </p:normalViewPr>
  <p:slideViewPr>
    <p:cSldViewPr snapToGrid="0">
      <p:cViewPr varScale="1">
        <p:scale>
          <a:sx n="114" d="100"/>
          <a:sy n="114" d="100"/>
        </p:scale>
        <p:origin x="1638" y="90"/>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98022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195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51716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08790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4015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64464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34721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2761892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3869606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342144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899578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457224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3978843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293640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4195644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1561482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242568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21874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20648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79933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65500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04513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2342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494133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1898748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534194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823871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2027715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2582126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2652867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3526240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571765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2181546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715086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54761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197913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10228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68749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3031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69756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607676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148796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425278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81829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get the picture.</a:t>
            </a:r>
            <a:endParaRPr dirty="0"/>
          </a:p>
        </p:txBody>
      </p:sp>
    </p:spTree>
    <p:extLst>
      <p:ext uri="{BB962C8B-B14F-4D97-AF65-F5344CB8AC3E}">
        <p14:creationId xmlns:p14="http://schemas.microsoft.com/office/powerpoint/2010/main" val="330662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There’s a couple things we can do about it, it’s not completely hopeless.</a:t>
            </a:r>
            <a:endParaRPr dirty="0"/>
          </a:p>
        </p:txBody>
      </p:sp>
    </p:spTree>
    <p:extLst>
      <p:ext uri="{BB962C8B-B14F-4D97-AF65-F5344CB8AC3E}">
        <p14:creationId xmlns:p14="http://schemas.microsoft.com/office/powerpoint/2010/main" val="2113251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0994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609600" y="3439625"/>
            <a:ext cx="3962400" cy="11598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533400" y="3107350"/>
            <a:ext cx="4038600" cy="1159800"/>
          </a:xfrm>
          <a:prstGeom prst="rect">
            <a:avLst/>
          </a:prstGeom>
        </p:spPr>
        <p:txBody>
          <a:bodyPr spcFirstLastPara="1" wrap="square" lIns="91425" tIns="91425" rIns="91425" bIns="91425" anchor="b"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 name="Shape 14"/>
          <p:cNvSpPr txBox="1">
            <a:spLocks noGrp="1"/>
          </p:cNvSpPr>
          <p:nvPr>
            <p:ph type="subTitle" idx="1"/>
          </p:nvPr>
        </p:nvSpPr>
        <p:spPr>
          <a:xfrm>
            <a:off x="533400" y="4211654"/>
            <a:ext cx="4038600" cy="7848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
        <p:cNvGrpSpPr/>
        <p:nvPr/>
      </p:nvGrpSpPr>
      <p:grpSpPr>
        <a:xfrm>
          <a:off x="0" y="0"/>
          <a:ext cx="0" cy="0"/>
          <a:chOff x="0" y="0"/>
          <a:chExt cx="0" cy="0"/>
        </a:xfrm>
      </p:grpSpPr>
      <p:sp>
        <p:nvSpPr>
          <p:cNvPr id="21" name="Shape 21"/>
          <p:cNvSpPr txBox="1">
            <a:spLocks noGrp="1"/>
          </p:cNvSpPr>
          <p:nvPr>
            <p:ph type="sldNum" idx="12"/>
          </p:nvPr>
        </p:nvSpPr>
        <p:spPr>
          <a:xfrm>
            <a:off x="8579950" y="4588275"/>
            <a:ext cx="525600" cy="555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22" name="Shape 22"/>
          <p:cNvSpPr txBox="1">
            <a:spLocks noGrp="1"/>
          </p:cNvSpPr>
          <p:nvPr>
            <p:ph type="title"/>
          </p:nvPr>
        </p:nvSpPr>
        <p:spPr>
          <a:xfrm>
            <a:off x="457200" y="434587"/>
            <a:ext cx="4114800" cy="2137200"/>
          </a:xfrm>
          <a:prstGeom prst="rect">
            <a:avLst/>
          </a:prstGeom>
        </p:spPr>
        <p:txBody>
          <a:bodyPr spcFirstLastPara="1" wrap="square" lIns="91425" tIns="91425" rIns="91425" bIns="91425" anchor="b" anchorCtr="0"/>
          <a:lstStyle>
            <a:lvl1pPr lvl="0" rtl="0">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1pPr>
            <a:lvl2pPr lvl="1" rtl="0">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2pPr>
            <a:lvl3pPr lvl="2" rtl="0">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3pPr>
            <a:lvl4pPr lvl="3" rtl="0">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4pPr>
            <a:lvl5pPr lvl="4" rtl="0">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5pPr>
            <a:lvl6pPr lvl="5" rtl="0">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6pPr>
            <a:lvl7pPr lvl="6" rtl="0">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7pPr>
            <a:lvl8pPr lvl="7" rtl="0">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8pPr>
            <a:lvl9pPr lvl="8" rtl="0">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9pPr>
          </a:lstStyle>
          <a:p>
            <a:endParaRPr/>
          </a:p>
        </p:txBody>
      </p:sp>
      <p:sp>
        <p:nvSpPr>
          <p:cNvPr id="23" name="Shape 23"/>
          <p:cNvSpPr txBox="1">
            <a:spLocks noGrp="1"/>
          </p:cNvSpPr>
          <p:nvPr>
            <p:ph type="body" idx="1"/>
          </p:nvPr>
        </p:nvSpPr>
        <p:spPr>
          <a:xfrm>
            <a:off x="457200" y="2647975"/>
            <a:ext cx="4114800" cy="21372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1pPr>
            <a:lvl2pPr marL="914400" lvl="1" indent="-342900" rtl="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2pPr>
            <a:lvl3pPr marL="1371600" lvl="2" indent="-342900" rtl="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3pPr>
            <a:lvl4pPr marL="1828800" lvl="3" indent="-342900" rtl="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4pPr>
            <a:lvl5pPr marL="2286000" lvl="4" indent="-342900" rtl="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5pPr>
            <a:lvl6pPr marL="2743200" lvl="5" indent="-342900" rtl="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6pPr>
            <a:lvl7pPr marL="3200400" lvl="6" indent="-342900" rtl="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7pPr>
            <a:lvl8pPr marL="3657600" lvl="7" indent="-342900" rtl="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8pPr>
            <a:lvl9pPr marL="4114800" lvl="8" indent="-342900" rtl="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434587"/>
            <a:ext cx="4114800" cy="2137200"/>
          </a:xfrm>
          <a:prstGeom prst="rect">
            <a:avLst/>
          </a:prstGeom>
        </p:spPr>
        <p:txBody>
          <a:bodyPr spcFirstLastPara="1" wrap="square" lIns="91425" tIns="91425" rIns="91425" bIns="91425"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6" name="Shape 26"/>
          <p:cNvSpPr txBox="1">
            <a:spLocks noGrp="1"/>
          </p:cNvSpPr>
          <p:nvPr>
            <p:ph type="body" idx="1"/>
          </p:nvPr>
        </p:nvSpPr>
        <p:spPr>
          <a:xfrm>
            <a:off x="457200" y="2571775"/>
            <a:ext cx="3121200" cy="2354100"/>
          </a:xfrm>
          <a:prstGeom prst="rect">
            <a:avLst/>
          </a:prstGeom>
        </p:spPr>
        <p:txBody>
          <a:bodyPr spcFirstLastPara="1" wrap="square" lIns="91425" tIns="91425" rIns="91425" bIns="91425" anchor="t" anchorCtr="0"/>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Shape 27"/>
          <p:cNvSpPr txBox="1">
            <a:spLocks noGrp="1"/>
          </p:cNvSpPr>
          <p:nvPr>
            <p:ph type="body" idx="2"/>
          </p:nvPr>
        </p:nvSpPr>
        <p:spPr>
          <a:xfrm>
            <a:off x="3766505" y="2571775"/>
            <a:ext cx="3121200" cy="2354100"/>
          </a:xfrm>
          <a:prstGeom prst="rect">
            <a:avLst/>
          </a:prstGeom>
        </p:spPr>
        <p:txBody>
          <a:bodyPr spcFirstLastPara="1" wrap="square" lIns="91425" tIns="91425" rIns="91425" bIns="91425" anchor="t" anchorCtr="0"/>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Shape 28"/>
          <p:cNvSpPr txBox="1">
            <a:spLocks noGrp="1"/>
          </p:cNvSpPr>
          <p:nvPr>
            <p:ph type="sldNum" idx="12"/>
          </p:nvPr>
        </p:nvSpPr>
        <p:spPr>
          <a:xfrm>
            <a:off x="8579950" y="4588275"/>
            <a:ext cx="525600" cy="555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434587"/>
            <a:ext cx="4114800" cy="2137200"/>
          </a:xfrm>
          <a:prstGeom prst="rect">
            <a:avLst/>
          </a:prstGeom>
        </p:spPr>
        <p:txBody>
          <a:bodyPr spcFirstLastPara="1" wrap="square" lIns="91425" tIns="91425" rIns="91425" bIns="91425" anchor="b"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1" name="Shape 31"/>
          <p:cNvSpPr txBox="1">
            <a:spLocks noGrp="1"/>
          </p:cNvSpPr>
          <p:nvPr>
            <p:ph type="body" idx="1"/>
          </p:nvPr>
        </p:nvSpPr>
        <p:spPr>
          <a:xfrm>
            <a:off x="457200" y="2571775"/>
            <a:ext cx="2631900" cy="2354100"/>
          </a:xfrm>
          <a:prstGeom prst="rect">
            <a:avLst/>
          </a:prstGeom>
        </p:spPr>
        <p:txBody>
          <a:bodyPr spcFirstLastPara="1" wrap="square" lIns="91425" tIns="91425" rIns="91425" bIns="91425" anchor="t" anchorCtr="0"/>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2" name="Shape 32"/>
          <p:cNvSpPr txBox="1">
            <a:spLocks noGrp="1"/>
          </p:cNvSpPr>
          <p:nvPr>
            <p:ph type="body" idx="2"/>
          </p:nvPr>
        </p:nvSpPr>
        <p:spPr>
          <a:xfrm>
            <a:off x="3223964" y="2571775"/>
            <a:ext cx="2631900" cy="2354100"/>
          </a:xfrm>
          <a:prstGeom prst="rect">
            <a:avLst/>
          </a:prstGeom>
        </p:spPr>
        <p:txBody>
          <a:bodyPr spcFirstLastPara="1" wrap="square" lIns="91425" tIns="91425" rIns="91425" bIns="91425" anchor="t" anchorCtr="0"/>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3" name="Shape 33"/>
          <p:cNvSpPr txBox="1">
            <a:spLocks noGrp="1"/>
          </p:cNvSpPr>
          <p:nvPr>
            <p:ph type="body" idx="3"/>
          </p:nvPr>
        </p:nvSpPr>
        <p:spPr>
          <a:xfrm>
            <a:off x="5990727" y="2571775"/>
            <a:ext cx="2631900" cy="2354100"/>
          </a:xfrm>
          <a:prstGeom prst="rect">
            <a:avLst/>
          </a:prstGeom>
        </p:spPr>
        <p:txBody>
          <a:bodyPr spcFirstLastPara="1" wrap="square" lIns="91425" tIns="91425" rIns="91425" bIns="91425" anchor="t" anchorCtr="0"/>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4" name="Shape 34"/>
          <p:cNvSpPr txBox="1">
            <a:spLocks noGrp="1"/>
          </p:cNvSpPr>
          <p:nvPr>
            <p:ph type="sldNum" idx="12"/>
          </p:nvPr>
        </p:nvSpPr>
        <p:spPr>
          <a:xfrm>
            <a:off x="8579950" y="4588275"/>
            <a:ext cx="525600" cy="555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57200" y="434587"/>
            <a:ext cx="4114800" cy="2137200"/>
          </a:xfrm>
          <a:prstGeom prst="rect">
            <a:avLst/>
          </a:prstGeom>
        </p:spPr>
        <p:txBody>
          <a:bodyPr spcFirstLastPara="1" wrap="square" lIns="91425" tIns="91425" rIns="91425" bIns="91425"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7" name="Shape 37"/>
          <p:cNvSpPr txBox="1">
            <a:spLocks noGrp="1"/>
          </p:cNvSpPr>
          <p:nvPr>
            <p:ph type="sldNum" idx="12"/>
          </p:nvPr>
        </p:nvSpPr>
        <p:spPr>
          <a:xfrm>
            <a:off x="8579950" y="4588275"/>
            <a:ext cx="525600" cy="555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mall title">
  <p:cSld name="TITLE_ONLY_1">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04800" y="3492738"/>
            <a:ext cx="4114800" cy="1408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Shape 40"/>
          <p:cNvSpPr txBox="1">
            <a:spLocks noGrp="1"/>
          </p:cNvSpPr>
          <p:nvPr>
            <p:ph type="sldNum" idx="12"/>
          </p:nvPr>
        </p:nvSpPr>
        <p:spPr>
          <a:xfrm>
            <a:off x="8579950" y="4588275"/>
            <a:ext cx="525600" cy="5553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Shape 45"/>
          <p:cNvSpPr txBox="1">
            <a:spLocks noGrp="1"/>
          </p:cNvSpPr>
          <p:nvPr>
            <p:ph type="sldNum" idx="12"/>
          </p:nvPr>
        </p:nvSpPr>
        <p:spPr>
          <a:xfrm>
            <a:off x="8579950" y="4588275"/>
            <a:ext cx="525600" cy="555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73763"/>
        </a:solidFill>
        <a:effectLst/>
      </p:bgPr>
    </p:bg>
    <p:spTree>
      <p:nvGrpSpPr>
        <p:cNvPr id="1" name="Shape 5"/>
        <p:cNvGrpSpPr/>
        <p:nvPr/>
      </p:nvGrpSpPr>
      <p:grpSpPr>
        <a:xfrm>
          <a:off x="0" y="0"/>
          <a:ext cx="0" cy="0"/>
          <a:chOff x="0" y="0"/>
          <a:chExt cx="0" cy="0"/>
        </a:xfrm>
      </p:grpSpPr>
      <p:sp>
        <p:nvSpPr>
          <p:cNvPr id="6" name="Shape 6"/>
          <p:cNvSpPr/>
          <p:nvPr/>
        </p:nvSpPr>
        <p:spPr>
          <a:xfrm>
            <a:off x="-4225" y="4275"/>
            <a:ext cx="6859500" cy="5143500"/>
          </a:xfrm>
          <a:prstGeom prst="rect">
            <a:avLst/>
          </a:prstGeom>
          <a:gradFill>
            <a:gsLst>
              <a:gs pos="0">
                <a:srgbClr val="000208">
                  <a:alpha val="0"/>
                </a:srgbClr>
              </a:gs>
              <a:gs pos="100000">
                <a:srgbClr val="000208">
                  <a:alpha val="59607"/>
                </a:srgbClr>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endParaRPr sz="2400" b="0" i="0" u="none" strike="noStrike" cap="none">
              <a:solidFill>
                <a:srgbClr val="FFFFFF"/>
              </a:solidFill>
              <a:latin typeface="Helvetica Neue Light"/>
              <a:ea typeface="Helvetica Neue Light"/>
              <a:cs typeface="Helvetica Neue Light"/>
              <a:sym typeface="Helvetica Neue Light"/>
            </a:endParaRPr>
          </a:p>
        </p:txBody>
      </p:sp>
      <p:sp>
        <p:nvSpPr>
          <p:cNvPr id="7" name="Shape 7"/>
          <p:cNvSpPr txBox="1">
            <a:spLocks noGrp="1"/>
          </p:cNvSpPr>
          <p:nvPr>
            <p:ph type="title"/>
          </p:nvPr>
        </p:nvSpPr>
        <p:spPr>
          <a:xfrm>
            <a:off x="457200" y="434587"/>
            <a:ext cx="4114800" cy="2137200"/>
          </a:xfrm>
          <a:prstGeom prst="rect">
            <a:avLst/>
          </a:prstGeom>
          <a:noFill/>
          <a:ln>
            <a:noFill/>
          </a:ln>
        </p:spPr>
        <p:txBody>
          <a:bodyPr spcFirstLastPara="1" wrap="square" lIns="91425" tIns="91425" rIns="91425" bIns="91425" anchor="b" anchorCtr="0"/>
          <a:lstStyle>
            <a:lvl1pPr lvl="0">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1pPr>
            <a:lvl2pPr lvl="1">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2pPr>
            <a:lvl3pPr lvl="2">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3pPr>
            <a:lvl4pPr lvl="3">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4pPr>
            <a:lvl5pPr lvl="4">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5pPr>
            <a:lvl6pPr lvl="5">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6pPr>
            <a:lvl7pPr lvl="6">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7pPr>
            <a:lvl8pPr lvl="7">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8pPr>
            <a:lvl9pPr lvl="8">
              <a:lnSpc>
                <a:spcPct val="115000"/>
              </a:lnSpc>
              <a:spcBef>
                <a:spcPts val="0"/>
              </a:spcBef>
              <a:spcAft>
                <a:spcPts val="0"/>
              </a:spcAft>
              <a:buClr>
                <a:srgbClr val="101631"/>
              </a:buClr>
              <a:buSzPts val="4000"/>
              <a:buFont typeface="Zilla Slab Light"/>
              <a:buNone/>
              <a:defRPr sz="4000">
                <a:solidFill>
                  <a:srgbClr val="101631"/>
                </a:solidFill>
                <a:highlight>
                  <a:srgbClr val="FFFFFF"/>
                </a:highlight>
                <a:latin typeface="Zilla Slab Light"/>
                <a:ea typeface="Zilla Slab Light"/>
                <a:cs typeface="Zilla Slab Light"/>
                <a:sym typeface="Zilla Slab Light"/>
              </a:defRPr>
            </a:lvl9pPr>
          </a:lstStyle>
          <a:p>
            <a:endParaRPr/>
          </a:p>
        </p:txBody>
      </p:sp>
      <p:sp>
        <p:nvSpPr>
          <p:cNvPr id="8" name="Shape 8"/>
          <p:cNvSpPr txBox="1">
            <a:spLocks noGrp="1"/>
          </p:cNvSpPr>
          <p:nvPr>
            <p:ph type="body" idx="1"/>
          </p:nvPr>
        </p:nvSpPr>
        <p:spPr>
          <a:xfrm>
            <a:off x="457200" y="2647975"/>
            <a:ext cx="4114800" cy="2137200"/>
          </a:xfrm>
          <a:prstGeom prst="rect">
            <a:avLst/>
          </a:prstGeom>
          <a:noFill/>
          <a:ln>
            <a:noFill/>
          </a:ln>
          <a:effectLst>
            <a:outerShdw blurRad="57150" dist="19050" dir="5400000" algn="bl" rotWithShape="0">
              <a:srgbClr val="000000">
                <a:alpha val="10000"/>
              </a:srgbClr>
            </a:outerShdw>
          </a:effectLst>
        </p:spPr>
        <p:txBody>
          <a:bodyPr spcFirstLastPara="1" wrap="square" lIns="91425" tIns="91425" rIns="91425" bIns="91425" anchor="t" anchorCtr="0"/>
          <a:lstStyle>
            <a:lvl1pPr marL="457200" lvl="0" indent="-34290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1pPr>
            <a:lvl2pPr marL="914400" lvl="1" indent="-34290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2pPr>
            <a:lvl3pPr marL="1371600" lvl="2" indent="-34290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3pPr>
            <a:lvl4pPr marL="1828800" lvl="3" indent="-34290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4pPr>
            <a:lvl5pPr marL="2286000" lvl="4" indent="-34290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5pPr>
            <a:lvl6pPr marL="2743200" lvl="5" indent="-34290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6pPr>
            <a:lvl7pPr marL="3200400" lvl="6" indent="-34290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7pPr>
            <a:lvl8pPr marL="3657600" lvl="7" indent="-34290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8pPr>
            <a:lvl9pPr marL="4114800" lvl="8" indent="-342900">
              <a:spcBef>
                <a:spcPts val="0"/>
              </a:spcBef>
              <a:spcAft>
                <a:spcPts val="0"/>
              </a:spcAft>
              <a:buClr>
                <a:srgbClr val="FFFFFF"/>
              </a:buClr>
              <a:buSzPts val="1800"/>
              <a:buFont typeface="Zilla Slab Light"/>
              <a:buChar char="▪"/>
              <a:defRPr sz="1800">
                <a:solidFill>
                  <a:srgbClr val="FFFFFF"/>
                </a:solidFill>
                <a:latin typeface="Zilla Slab Light"/>
                <a:ea typeface="Zilla Slab Light"/>
                <a:cs typeface="Zilla Slab Light"/>
                <a:sym typeface="Zilla Slab Light"/>
              </a:defRPr>
            </a:lvl9pPr>
          </a:lstStyle>
          <a:p>
            <a:endParaRPr/>
          </a:p>
        </p:txBody>
      </p:sp>
      <p:sp>
        <p:nvSpPr>
          <p:cNvPr id="9" name="Shape 9"/>
          <p:cNvSpPr txBox="1">
            <a:spLocks noGrp="1"/>
          </p:cNvSpPr>
          <p:nvPr>
            <p:ph type="sldNum" idx="12"/>
          </p:nvPr>
        </p:nvSpPr>
        <p:spPr>
          <a:xfrm>
            <a:off x="8579950" y="4588275"/>
            <a:ext cx="525600" cy="555300"/>
          </a:xfrm>
          <a:prstGeom prst="rect">
            <a:avLst/>
          </a:prstGeom>
          <a:noFill/>
          <a:ln>
            <a:noFill/>
          </a:ln>
        </p:spPr>
        <p:txBody>
          <a:bodyPr spcFirstLastPara="1" wrap="square" lIns="91425" tIns="91425" rIns="91425" bIns="91425" anchor="ctr" anchorCtr="0">
            <a:noAutofit/>
          </a:bodyPr>
          <a:lstStyle>
            <a:lvl1pPr lvl="0" algn="r">
              <a:buNone/>
              <a:defRPr sz="1800" b="1">
                <a:solidFill>
                  <a:srgbClr val="FFFFFF"/>
                </a:solidFill>
                <a:latin typeface="Zilla Slab Highlight"/>
                <a:ea typeface="Zilla Slab Highlight"/>
                <a:cs typeface="Zilla Slab Highlight"/>
                <a:sym typeface="Zilla Slab Highlight"/>
              </a:defRPr>
            </a:lvl1pPr>
            <a:lvl2pPr lvl="1" algn="r">
              <a:buNone/>
              <a:defRPr sz="1800" b="1">
                <a:solidFill>
                  <a:srgbClr val="FFFFFF"/>
                </a:solidFill>
                <a:latin typeface="Zilla Slab Highlight"/>
                <a:ea typeface="Zilla Slab Highlight"/>
                <a:cs typeface="Zilla Slab Highlight"/>
                <a:sym typeface="Zilla Slab Highlight"/>
              </a:defRPr>
            </a:lvl2pPr>
            <a:lvl3pPr lvl="2" algn="r">
              <a:buNone/>
              <a:defRPr sz="1800" b="1">
                <a:solidFill>
                  <a:srgbClr val="FFFFFF"/>
                </a:solidFill>
                <a:latin typeface="Zilla Slab Highlight"/>
                <a:ea typeface="Zilla Slab Highlight"/>
                <a:cs typeface="Zilla Slab Highlight"/>
                <a:sym typeface="Zilla Slab Highlight"/>
              </a:defRPr>
            </a:lvl3pPr>
            <a:lvl4pPr lvl="3" algn="r">
              <a:buNone/>
              <a:defRPr sz="1800" b="1">
                <a:solidFill>
                  <a:srgbClr val="FFFFFF"/>
                </a:solidFill>
                <a:latin typeface="Zilla Slab Highlight"/>
                <a:ea typeface="Zilla Slab Highlight"/>
                <a:cs typeface="Zilla Slab Highlight"/>
                <a:sym typeface="Zilla Slab Highlight"/>
              </a:defRPr>
            </a:lvl4pPr>
            <a:lvl5pPr lvl="4" algn="r">
              <a:buNone/>
              <a:defRPr sz="1800" b="1">
                <a:solidFill>
                  <a:srgbClr val="FFFFFF"/>
                </a:solidFill>
                <a:latin typeface="Zilla Slab Highlight"/>
                <a:ea typeface="Zilla Slab Highlight"/>
                <a:cs typeface="Zilla Slab Highlight"/>
                <a:sym typeface="Zilla Slab Highlight"/>
              </a:defRPr>
            </a:lvl5pPr>
            <a:lvl6pPr lvl="5" algn="r">
              <a:buNone/>
              <a:defRPr sz="1800" b="1">
                <a:solidFill>
                  <a:srgbClr val="FFFFFF"/>
                </a:solidFill>
                <a:latin typeface="Zilla Slab Highlight"/>
                <a:ea typeface="Zilla Slab Highlight"/>
                <a:cs typeface="Zilla Slab Highlight"/>
                <a:sym typeface="Zilla Slab Highlight"/>
              </a:defRPr>
            </a:lvl6pPr>
            <a:lvl7pPr lvl="6" algn="r">
              <a:buNone/>
              <a:defRPr sz="1800" b="1">
                <a:solidFill>
                  <a:srgbClr val="FFFFFF"/>
                </a:solidFill>
                <a:latin typeface="Zilla Slab Highlight"/>
                <a:ea typeface="Zilla Slab Highlight"/>
                <a:cs typeface="Zilla Slab Highlight"/>
                <a:sym typeface="Zilla Slab Highlight"/>
              </a:defRPr>
            </a:lvl7pPr>
            <a:lvl8pPr lvl="7" algn="r">
              <a:buNone/>
              <a:defRPr sz="1800" b="1">
                <a:solidFill>
                  <a:srgbClr val="FFFFFF"/>
                </a:solidFill>
                <a:latin typeface="Zilla Slab Highlight"/>
                <a:ea typeface="Zilla Slab Highlight"/>
                <a:cs typeface="Zilla Slab Highlight"/>
                <a:sym typeface="Zilla Slab Highlight"/>
              </a:defRPr>
            </a:lvl8pPr>
            <a:lvl9pPr lvl="8" algn="r">
              <a:buNone/>
              <a:defRPr sz="1800" b="1">
                <a:solidFill>
                  <a:srgbClr val="FFFFFF"/>
                </a:solidFill>
                <a:latin typeface="Zilla Slab Highlight"/>
                <a:ea typeface="Zilla Slab Highlight"/>
                <a:cs typeface="Zilla Slab Highlight"/>
                <a:sym typeface="Zilla Slab Highligh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www.dummies.com/programming/networking/hacking-for-dummies-cheat-sheet/"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google-gruyere.appspot.com/" TargetMode="External"/><Relationship Id="rId3" Type="http://schemas.openxmlformats.org/officeDocument/2006/relationships/image" Target="../media/image3.jpeg"/><Relationship Id="rId7" Type="http://schemas.openxmlformats.org/officeDocument/2006/relationships/hyperlink" Target="https://www.hackthissite.org/"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s://www.owasp.org/index.php/OWASP_Juice_Shop_Project" TargetMode="External"/><Relationship Id="rId5" Type="http://schemas.openxmlformats.org/officeDocument/2006/relationships/hyperlink" Target="https://www.owasp.org/index.php/OWASP_Node_js_Goat_Project" TargetMode="External"/><Relationship Id="rId10" Type="http://schemas.openxmlformats.org/officeDocument/2006/relationships/hyperlink" Target="http://tinyurl.com/338g5oo" TargetMode="External"/><Relationship Id="rId4" Type="http://schemas.openxmlformats.org/officeDocument/2006/relationships/hyperlink" Target="https://www.owasp.org/index.php/Web_Application_Security_Testing_Cheat_Sheet" TargetMode="External"/><Relationship Id="rId9" Type="http://schemas.openxmlformats.org/officeDocument/2006/relationships/hyperlink" Target="http://tinyurl.com/6ukjt7j"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s://github.com/nebgnahz/awesome-iot-hack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slides.com/angiejones/the-reality-of-testing-in-an-artificial-world#/" TargetMode="External"/><Relationship Id="rId4" Type="http://schemas.openxmlformats.org/officeDocument/2006/relationships/hyperlink" Target="http://angiejones.tec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xtestathon.romaniatesting.ro/?utm_source=RTC2018&amp;utm_campaign=271f0b9d18-EMAIL_CAMPAIGN_2018_05_02&amp;utm_medium=email&amp;utm_term=0_5065295fd6-271f0b9d18-32781082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hyperlink" Target="http://angiejones.tech/wp-content/uploads/2018/03/The_ethics_of_self-driving_cars_-_Paul_Fenwick.mp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hyperlink" Target="http://angiejones.tech/wp-content/uploads/2018/03/The_ethics_of_self-driving_cars_-_Paul_Fenwick.mp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ithub.com/angiejones/automation-bookstore" TargetMode="External"/><Relationship Id="rId5" Type="http://schemas.openxmlformats.org/officeDocument/2006/relationships/hyperlink" Target="https://romaniatesting.ro/program/" TargetMode="Externa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hyperlink" Target="https://www.linkedin.com/pulse/we-dont-need-more-automation-engineers-bas-dijkstra/" TargetMode="External"/><Relationship Id="rId4" Type="http://schemas.openxmlformats.org/officeDocument/2006/relationships/hyperlink" Target="https://www.linkedin.com/pulse/test-automation-start-why-bas-dijkstra/?lipi=urn:li:page:d_flagship3_pulse_read;NeAxi07gTHqiPD7qRmVl5w%3D%3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book:%20https://leanpub.com/theleadershipjourney" TargetMode="External"/><Relationship Id="rId4" Type="http://schemas.openxmlformats.org/officeDocument/2006/relationships/hyperlink" Target="https://speakerdeck.com/jimholmes/leading-an-it-team-workshop"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6.xml"/><Relationship Id="rId1" Type="http://schemas.openxmlformats.org/officeDocument/2006/relationships/slideLayout" Target="../slideLayouts/slideLayout8.xml"/><Relationship Id="rId5" Type="http://schemas.openxmlformats.org/officeDocument/2006/relationships/hyperlink" Target="mailto:ivana.malesgalic@span.eu" TargetMode="External"/><Relationship Id="rId4" Type="http://schemas.openxmlformats.org/officeDocument/2006/relationships/hyperlink" Target="mailto:aprpic@gmail.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357809" y="2346319"/>
            <a:ext cx="8004313"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sz="3000" dirty="0" smtClean="0"/>
              <a:t>Romanian Testing Conference 2018</a:t>
            </a:r>
            <a:r>
              <a:rPr lang="en" sz="3000" dirty="0" smtClean="0"/>
              <a:t> </a:t>
            </a:r>
            <a:r>
              <a:rPr lang="hr-HR" sz="4000" dirty="0" smtClean="0"/>
              <a:t/>
            </a:r>
            <a:br>
              <a:rPr lang="hr-HR" sz="4000" dirty="0" smtClean="0"/>
            </a:br>
            <a:r>
              <a:rPr lang="hr-HR" sz="3000" b="1" dirty="0" smtClean="0">
                <a:latin typeface="Stencil" panose="040409050D0802020404" pitchFamily="82" charset="0"/>
              </a:rPr>
              <a:t>Report</a:t>
            </a:r>
            <a:endParaRPr sz="3000" b="1" dirty="0">
              <a:latin typeface="Stencil" panose="040409050D0802020404" pitchFamily="82" charset="0"/>
            </a:endParaRPr>
          </a:p>
        </p:txBody>
      </p:sp>
      <p:sp>
        <p:nvSpPr>
          <p:cNvPr id="4" name="Shape 50"/>
          <p:cNvSpPr txBox="1">
            <a:spLocks/>
          </p:cNvSpPr>
          <p:nvPr/>
        </p:nvSpPr>
        <p:spPr>
          <a:xfrm>
            <a:off x="6188766" y="4248007"/>
            <a:ext cx="2802835"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101631"/>
              </a:buClr>
              <a:buSzPts val="4800"/>
              <a:buFont typeface="Zilla Slab Light"/>
              <a:buNone/>
              <a:defRPr sz="4800" b="0" i="0" u="none" strike="noStrike" cap="none">
                <a:solidFill>
                  <a:srgbClr val="101631"/>
                </a:solidFill>
                <a:highlight>
                  <a:srgbClr val="FFFFFF"/>
                </a:highlight>
                <a:latin typeface="Zilla Slab Light"/>
                <a:ea typeface="Zilla Slab Light"/>
                <a:cs typeface="Zilla Slab Light"/>
                <a:sym typeface="Zilla Slab Light"/>
              </a:defRPr>
            </a:lvl1pPr>
            <a:lvl2pPr marR="0" lvl="1" algn="l" rtl="0">
              <a:lnSpc>
                <a:spcPct val="115000"/>
              </a:lnSpc>
              <a:spcBef>
                <a:spcPts val="0"/>
              </a:spcBef>
              <a:spcAft>
                <a:spcPts val="0"/>
              </a:spcAft>
              <a:buClr>
                <a:srgbClr val="101631"/>
              </a:buClr>
              <a:buSzPts val="4800"/>
              <a:buFont typeface="Zilla Slab Light"/>
              <a:buNone/>
              <a:defRPr sz="4800" b="0" i="0" u="none" strike="noStrike" cap="none">
                <a:solidFill>
                  <a:srgbClr val="101631"/>
                </a:solidFill>
                <a:highlight>
                  <a:srgbClr val="FFFFFF"/>
                </a:highlight>
                <a:latin typeface="Zilla Slab Light"/>
                <a:ea typeface="Zilla Slab Light"/>
                <a:cs typeface="Zilla Slab Light"/>
                <a:sym typeface="Zilla Slab Light"/>
              </a:defRPr>
            </a:lvl2pPr>
            <a:lvl3pPr marR="0" lvl="2" algn="l" rtl="0">
              <a:lnSpc>
                <a:spcPct val="115000"/>
              </a:lnSpc>
              <a:spcBef>
                <a:spcPts val="0"/>
              </a:spcBef>
              <a:spcAft>
                <a:spcPts val="0"/>
              </a:spcAft>
              <a:buClr>
                <a:srgbClr val="101631"/>
              </a:buClr>
              <a:buSzPts val="4800"/>
              <a:buFont typeface="Zilla Slab Light"/>
              <a:buNone/>
              <a:defRPr sz="4800" b="0" i="0" u="none" strike="noStrike" cap="none">
                <a:solidFill>
                  <a:srgbClr val="101631"/>
                </a:solidFill>
                <a:highlight>
                  <a:srgbClr val="FFFFFF"/>
                </a:highlight>
                <a:latin typeface="Zilla Slab Light"/>
                <a:ea typeface="Zilla Slab Light"/>
                <a:cs typeface="Zilla Slab Light"/>
                <a:sym typeface="Zilla Slab Light"/>
              </a:defRPr>
            </a:lvl3pPr>
            <a:lvl4pPr marR="0" lvl="3" algn="l" rtl="0">
              <a:lnSpc>
                <a:spcPct val="115000"/>
              </a:lnSpc>
              <a:spcBef>
                <a:spcPts val="0"/>
              </a:spcBef>
              <a:spcAft>
                <a:spcPts val="0"/>
              </a:spcAft>
              <a:buClr>
                <a:srgbClr val="101631"/>
              </a:buClr>
              <a:buSzPts val="4800"/>
              <a:buFont typeface="Zilla Slab Light"/>
              <a:buNone/>
              <a:defRPr sz="4800" b="0" i="0" u="none" strike="noStrike" cap="none">
                <a:solidFill>
                  <a:srgbClr val="101631"/>
                </a:solidFill>
                <a:highlight>
                  <a:srgbClr val="FFFFFF"/>
                </a:highlight>
                <a:latin typeface="Zilla Slab Light"/>
                <a:ea typeface="Zilla Slab Light"/>
                <a:cs typeface="Zilla Slab Light"/>
                <a:sym typeface="Zilla Slab Light"/>
              </a:defRPr>
            </a:lvl4pPr>
            <a:lvl5pPr marR="0" lvl="4" algn="l" rtl="0">
              <a:lnSpc>
                <a:spcPct val="115000"/>
              </a:lnSpc>
              <a:spcBef>
                <a:spcPts val="0"/>
              </a:spcBef>
              <a:spcAft>
                <a:spcPts val="0"/>
              </a:spcAft>
              <a:buClr>
                <a:srgbClr val="101631"/>
              </a:buClr>
              <a:buSzPts val="4800"/>
              <a:buFont typeface="Zilla Slab Light"/>
              <a:buNone/>
              <a:defRPr sz="4800" b="0" i="0" u="none" strike="noStrike" cap="none">
                <a:solidFill>
                  <a:srgbClr val="101631"/>
                </a:solidFill>
                <a:highlight>
                  <a:srgbClr val="FFFFFF"/>
                </a:highlight>
                <a:latin typeface="Zilla Slab Light"/>
                <a:ea typeface="Zilla Slab Light"/>
                <a:cs typeface="Zilla Slab Light"/>
                <a:sym typeface="Zilla Slab Light"/>
              </a:defRPr>
            </a:lvl5pPr>
            <a:lvl6pPr marR="0" lvl="5" algn="l" rtl="0">
              <a:lnSpc>
                <a:spcPct val="115000"/>
              </a:lnSpc>
              <a:spcBef>
                <a:spcPts val="0"/>
              </a:spcBef>
              <a:spcAft>
                <a:spcPts val="0"/>
              </a:spcAft>
              <a:buClr>
                <a:srgbClr val="101631"/>
              </a:buClr>
              <a:buSzPts val="4800"/>
              <a:buFont typeface="Zilla Slab Light"/>
              <a:buNone/>
              <a:defRPr sz="4800" b="0" i="0" u="none" strike="noStrike" cap="none">
                <a:solidFill>
                  <a:srgbClr val="101631"/>
                </a:solidFill>
                <a:highlight>
                  <a:srgbClr val="FFFFFF"/>
                </a:highlight>
                <a:latin typeface="Zilla Slab Light"/>
                <a:ea typeface="Zilla Slab Light"/>
                <a:cs typeface="Zilla Slab Light"/>
                <a:sym typeface="Zilla Slab Light"/>
              </a:defRPr>
            </a:lvl6pPr>
            <a:lvl7pPr marR="0" lvl="6" algn="l" rtl="0">
              <a:lnSpc>
                <a:spcPct val="115000"/>
              </a:lnSpc>
              <a:spcBef>
                <a:spcPts val="0"/>
              </a:spcBef>
              <a:spcAft>
                <a:spcPts val="0"/>
              </a:spcAft>
              <a:buClr>
                <a:srgbClr val="101631"/>
              </a:buClr>
              <a:buSzPts val="4800"/>
              <a:buFont typeface="Zilla Slab Light"/>
              <a:buNone/>
              <a:defRPr sz="4800" b="0" i="0" u="none" strike="noStrike" cap="none">
                <a:solidFill>
                  <a:srgbClr val="101631"/>
                </a:solidFill>
                <a:highlight>
                  <a:srgbClr val="FFFFFF"/>
                </a:highlight>
                <a:latin typeface="Zilla Slab Light"/>
                <a:ea typeface="Zilla Slab Light"/>
                <a:cs typeface="Zilla Slab Light"/>
                <a:sym typeface="Zilla Slab Light"/>
              </a:defRPr>
            </a:lvl7pPr>
            <a:lvl8pPr marR="0" lvl="7" algn="l" rtl="0">
              <a:lnSpc>
                <a:spcPct val="115000"/>
              </a:lnSpc>
              <a:spcBef>
                <a:spcPts val="0"/>
              </a:spcBef>
              <a:spcAft>
                <a:spcPts val="0"/>
              </a:spcAft>
              <a:buClr>
                <a:srgbClr val="101631"/>
              </a:buClr>
              <a:buSzPts val="4800"/>
              <a:buFont typeface="Zilla Slab Light"/>
              <a:buNone/>
              <a:defRPr sz="4800" b="0" i="0" u="none" strike="noStrike" cap="none">
                <a:solidFill>
                  <a:srgbClr val="101631"/>
                </a:solidFill>
                <a:highlight>
                  <a:srgbClr val="FFFFFF"/>
                </a:highlight>
                <a:latin typeface="Zilla Slab Light"/>
                <a:ea typeface="Zilla Slab Light"/>
                <a:cs typeface="Zilla Slab Light"/>
                <a:sym typeface="Zilla Slab Light"/>
              </a:defRPr>
            </a:lvl8pPr>
            <a:lvl9pPr marR="0" lvl="8" algn="l" rtl="0">
              <a:lnSpc>
                <a:spcPct val="115000"/>
              </a:lnSpc>
              <a:spcBef>
                <a:spcPts val="0"/>
              </a:spcBef>
              <a:spcAft>
                <a:spcPts val="0"/>
              </a:spcAft>
              <a:buClr>
                <a:srgbClr val="101631"/>
              </a:buClr>
              <a:buSzPts val="4800"/>
              <a:buFont typeface="Zilla Slab Light"/>
              <a:buNone/>
              <a:defRPr sz="4800" b="0" i="0" u="none" strike="noStrike" cap="none">
                <a:solidFill>
                  <a:srgbClr val="101631"/>
                </a:solidFill>
                <a:highlight>
                  <a:srgbClr val="FFFFFF"/>
                </a:highlight>
                <a:latin typeface="Zilla Slab Light"/>
                <a:ea typeface="Zilla Slab Light"/>
                <a:cs typeface="Zilla Slab Light"/>
                <a:sym typeface="Zilla Slab Light"/>
              </a:defRPr>
            </a:lvl9pPr>
          </a:lstStyle>
          <a:p>
            <a:r>
              <a:rPr lang="hr-HR" sz="2000" dirty="0" smtClean="0"/>
              <a:t>Ana  Prpić, Oradian </a:t>
            </a:r>
          </a:p>
          <a:p>
            <a:r>
              <a:rPr lang="hr-HR" sz="2000" dirty="0" smtClean="0"/>
              <a:t>Ivana Maleš Galić, Span</a:t>
            </a:r>
            <a:endParaRPr lang="hr-HR" sz="2000" b="1" dirty="0" smtClean="0">
              <a:latin typeface="Stencil" panose="040409050D0802020404" pitchFamily="82" charset="0"/>
            </a:endParaRPr>
          </a:p>
          <a:p>
            <a:endParaRPr lang="hr-HR" sz="30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187035" y="1043354"/>
            <a:ext cx="8111836" cy="784800"/>
          </a:xfrm>
          <a:prstGeom prst="rect">
            <a:avLst/>
          </a:prstGeom>
        </p:spPr>
        <p:txBody>
          <a:bodyPr spcFirstLastPara="1" wrap="square" lIns="91425" tIns="91425" rIns="91425" bIns="91425" anchor="t" anchorCtr="0">
            <a:noAutofit/>
          </a:bodyPr>
          <a:lstStyle/>
          <a:p>
            <a:pPr fontAlgn="base"/>
            <a:r>
              <a:rPr lang="en-US" sz="2000" dirty="0"/>
              <a:t>Do not disclose which vendors you or your company is using!</a:t>
            </a:r>
          </a:p>
          <a:p>
            <a:pPr fontAlgn="base"/>
            <a:r>
              <a:rPr lang="en-US" sz="2000" dirty="0"/>
              <a:t>Social engineering is definitely a </a:t>
            </a:r>
            <a:r>
              <a:rPr lang="en-US" sz="2000" i="1" dirty="0"/>
              <a:t>thing</a:t>
            </a:r>
            <a:r>
              <a:rPr lang="en-US" sz="2000" dirty="0"/>
              <a:t>! </a:t>
            </a:r>
          </a:p>
          <a:p>
            <a:pPr lvl="1" fontAlgn="base"/>
            <a:r>
              <a:rPr lang="en-US" sz="2000" dirty="0"/>
              <a:t>...plays on human weaknesses to try to manipulate people to get them to do things they don’t normally do (like click a link received from an unknown sender)</a:t>
            </a:r>
          </a:p>
          <a:p>
            <a:pPr lvl="1" fontAlgn="base"/>
            <a:r>
              <a:rPr lang="en-US" sz="2000" dirty="0"/>
              <a:t>...attackers try to direct their targets to visit fake websites, and enter personal information. They also resort to using fake phone calls, or even visits to their targets as part of an attempt to get passwords or other private information that might be exploited to gain access</a:t>
            </a:r>
          </a:p>
          <a:p>
            <a:pPr fontAlgn="base"/>
            <a:r>
              <a:rPr lang="en-US" sz="2000" dirty="0"/>
              <a:t>Over 200,000 new malware samples every day with a further 4,000 ransomware attacks captured</a:t>
            </a:r>
            <a:r>
              <a:rPr lang="en-US" sz="2000" b="1" i="1" dirty="0"/>
              <a:t> per day</a:t>
            </a:r>
            <a:r>
              <a:rPr lang="en-US" sz="2000" dirty="0"/>
              <a:t> last year</a:t>
            </a:r>
          </a:p>
          <a:p>
            <a:pPr marL="114300" indent="0">
              <a:buNone/>
            </a:pPr>
            <a:endParaRPr dirty="0"/>
          </a:p>
        </p:txBody>
      </p:sp>
      <p:sp>
        <p:nvSpPr>
          <p:cNvPr id="3" name="TextBox 2"/>
          <p:cNvSpPr txBox="1"/>
          <p:nvPr/>
        </p:nvSpPr>
        <p:spPr>
          <a:xfrm>
            <a:off x="187035" y="443947"/>
            <a:ext cx="7723909" cy="477054"/>
          </a:xfrm>
          <a:prstGeom prst="rect">
            <a:avLst/>
          </a:prstGeom>
          <a:noFill/>
        </p:spPr>
        <p:txBody>
          <a:bodyPr wrap="square" rtlCol="0">
            <a:spAutoFit/>
          </a:bodyPr>
          <a:lstStyle/>
          <a:p>
            <a:r>
              <a:rPr lang="hr-HR" sz="2500" b="1" dirty="0" smtClean="0">
                <a:solidFill>
                  <a:schemeClr val="bg1"/>
                </a:solidFill>
              </a:rPr>
              <a:t>#2 Be aware of what you share on social media</a:t>
            </a:r>
            <a:endParaRPr lang="en-US" sz="2500" dirty="0">
              <a:solidFill>
                <a:schemeClr val="bg1"/>
              </a:solidFill>
            </a:endParaRPr>
          </a:p>
        </p:txBody>
      </p:sp>
    </p:spTree>
    <p:extLst>
      <p:ext uri="{BB962C8B-B14F-4D97-AF65-F5344CB8AC3E}">
        <p14:creationId xmlns:p14="http://schemas.microsoft.com/office/powerpoint/2010/main" val="31923984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533400" y="1389719"/>
            <a:ext cx="8111836" cy="784800"/>
          </a:xfrm>
          <a:prstGeom prst="rect">
            <a:avLst/>
          </a:prstGeom>
        </p:spPr>
        <p:txBody>
          <a:bodyPr spcFirstLastPara="1" wrap="square" lIns="91425" tIns="91425" rIns="91425" bIns="91425" anchor="t" anchorCtr="0">
            <a:noAutofit/>
          </a:bodyPr>
          <a:lstStyle/>
          <a:p>
            <a:pPr fontAlgn="base"/>
            <a:r>
              <a:rPr lang="en-US" sz="2000" dirty="0" smtClean="0"/>
              <a:t>“</a:t>
            </a:r>
            <a:r>
              <a:rPr lang="en-US" sz="2000" dirty="0"/>
              <a:t>Hacking For Dummies”  by Kevin Beaver</a:t>
            </a:r>
          </a:p>
          <a:p>
            <a:pPr lvl="1" fontAlgn="base"/>
            <a:r>
              <a:rPr lang="en-US" sz="2000" u="sng" dirty="0">
                <a:hlinkClick r:id="rId4"/>
              </a:rPr>
              <a:t>Hacking for dummies cheat sheet</a:t>
            </a:r>
            <a:r>
              <a:rPr lang="en-US" sz="2000" dirty="0"/>
              <a:t> (from the book)</a:t>
            </a:r>
          </a:p>
          <a:p>
            <a:pPr fontAlgn="base"/>
            <a:r>
              <a:rPr lang="en-US" sz="2000" dirty="0"/>
              <a:t>“Ghost in the Wires: My Adventures as the World's Most Wanted Hacker” by Kevin </a:t>
            </a:r>
            <a:r>
              <a:rPr lang="en-US" sz="2000" dirty="0" err="1"/>
              <a:t>Mitnick</a:t>
            </a:r>
            <a:r>
              <a:rPr lang="en-US" sz="2000" dirty="0"/>
              <a:t> </a:t>
            </a:r>
          </a:p>
          <a:p>
            <a:pPr fontAlgn="base"/>
            <a:r>
              <a:rPr lang="en-US" sz="2000" dirty="0"/>
              <a:t>“Social Engineering: The Art of Human Hacking” by Christopher </a:t>
            </a:r>
            <a:r>
              <a:rPr lang="en-US" sz="2000" dirty="0" err="1"/>
              <a:t>Hadnagy</a:t>
            </a:r>
            <a:r>
              <a:rPr lang="en-US" sz="2000" dirty="0"/>
              <a:t> </a:t>
            </a:r>
          </a:p>
          <a:p>
            <a:pPr marL="114300" indent="0">
              <a:buNone/>
            </a:pPr>
            <a:endParaRPr dirty="0"/>
          </a:p>
        </p:txBody>
      </p:sp>
      <p:sp>
        <p:nvSpPr>
          <p:cNvPr id="3" name="TextBox 2"/>
          <p:cNvSpPr txBox="1"/>
          <p:nvPr/>
        </p:nvSpPr>
        <p:spPr>
          <a:xfrm>
            <a:off x="533400" y="499367"/>
            <a:ext cx="6027234" cy="477054"/>
          </a:xfrm>
          <a:prstGeom prst="rect">
            <a:avLst/>
          </a:prstGeom>
          <a:noFill/>
        </p:spPr>
        <p:txBody>
          <a:bodyPr wrap="square" rtlCol="0">
            <a:spAutoFit/>
          </a:bodyPr>
          <a:lstStyle/>
          <a:p>
            <a:r>
              <a:rPr lang="hr-HR" sz="2500" b="1" dirty="0" smtClean="0">
                <a:solidFill>
                  <a:schemeClr val="bg1"/>
                </a:solidFill>
              </a:rPr>
              <a:t>#3 Read about security</a:t>
            </a:r>
            <a:endParaRPr lang="en-US" sz="2500" dirty="0">
              <a:solidFill>
                <a:schemeClr val="bg1"/>
              </a:solidFill>
            </a:endParaRPr>
          </a:p>
        </p:txBody>
      </p:sp>
    </p:spTree>
    <p:extLst>
      <p:ext uri="{BB962C8B-B14F-4D97-AF65-F5344CB8AC3E}">
        <p14:creationId xmlns:p14="http://schemas.microsoft.com/office/powerpoint/2010/main" val="38427201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533400" y="1389719"/>
            <a:ext cx="8111836" cy="784800"/>
          </a:xfrm>
          <a:prstGeom prst="rect">
            <a:avLst/>
          </a:prstGeom>
        </p:spPr>
        <p:txBody>
          <a:bodyPr spcFirstLastPara="1" wrap="square" lIns="91425" tIns="91425" rIns="91425" bIns="91425" anchor="t" anchorCtr="0">
            <a:noAutofit/>
          </a:bodyPr>
          <a:lstStyle/>
          <a:p>
            <a:pPr fontAlgn="base"/>
            <a:r>
              <a:rPr lang="en-US" sz="2000" u="sng" dirty="0">
                <a:hlinkClick r:id="rId4"/>
              </a:rPr>
              <a:t>OWASP security testing checklist</a:t>
            </a:r>
            <a:endParaRPr lang="en-US" sz="2000" dirty="0"/>
          </a:p>
          <a:p>
            <a:pPr fontAlgn="base"/>
            <a:r>
              <a:rPr lang="en-US" sz="2000" u="sng" dirty="0">
                <a:hlinkClick r:id="rId5"/>
              </a:rPr>
              <a:t>OWASP </a:t>
            </a:r>
            <a:r>
              <a:rPr lang="en-US" sz="2000" u="sng" dirty="0" err="1">
                <a:hlinkClick r:id="rId5"/>
              </a:rPr>
              <a:t>NodeGoat</a:t>
            </a:r>
            <a:r>
              <a:rPr lang="en-US" sz="2000" u="sng" dirty="0">
                <a:hlinkClick r:id="rId5"/>
              </a:rPr>
              <a:t> Project</a:t>
            </a:r>
            <a:r>
              <a:rPr lang="en-US" sz="2000" dirty="0"/>
              <a:t> </a:t>
            </a:r>
          </a:p>
          <a:p>
            <a:pPr fontAlgn="base"/>
            <a:r>
              <a:rPr lang="en-US" sz="2000" u="sng" dirty="0">
                <a:hlinkClick r:id="rId6"/>
              </a:rPr>
              <a:t>OWASP Juice Shop Project</a:t>
            </a:r>
            <a:endParaRPr lang="en-US" sz="2000" dirty="0"/>
          </a:p>
          <a:p>
            <a:pPr fontAlgn="base"/>
            <a:r>
              <a:rPr lang="en-US" sz="2000" u="sng" dirty="0">
                <a:hlinkClick r:id="rId7"/>
              </a:rPr>
              <a:t>Hack This Site</a:t>
            </a:r>
            <a:r>
              <a:rPr lang="en-US" sz="2000" dirty="0"/>
              <a:t> forum/training ground</a:t>
            </a:r>
          </a:p>
          <a:p>
            <a:pPr fontAlgn="base"/>
            <a:r>
              <a:rPr lang="en-US" sz="2000" u="sng" dirty="0">
                <a:hlinkClick r:id="rId8"/>
              </a:rPr>
              <a:t>Web Application Exploits and Defenses</a:t>
            </a:r>
            <a:r>
              <a:rPr lang="en-US" sz="2000" dirty="0"/>
              <a:t> training ground</a:t>
            </a:r>
          </a:p>
          <a:p>
            <a:pPr fontAlgn="base"/>
            <a:r>
              <a:rPr lang="en-US" sz="2000" u="sng" dirty="0">
                <a:hlinkClick r:id="rId9"/>
              </a:rPr>
              <a:t>Challenge #1</a:t>
            </a:r>
            <a:r>
              <a:rPr lang="en-US" sz="2000" dirty="0"/>
              <a:t> Username: testing, Password: ???</a:t>
            </a:r>
          </a:p>
          <a:p>
            <a:r>
              <a:rPr lang="en-US" sz="2000" u="sng" dirty="0">
                <a:hlinkClick r:id="rId10"/>
              </a:rPr>
              <a:t>Challenge #2</a:t>
            </a:r>
            <a:r>
              <a:rPr lang="en-US" sz="2000" dirty="0"/>
              <a:t> Username: ???, Password: testing</a:t>
            </a:r>
            <a:endParaRPr sz="2000" dirty="0"/>
          </a:p>
        </p:txBody>
      </p:sp>
      <p:sp>
        <p:nvSpPr>
          <p:cNvPr id="3" name="TextBox 2"/>
          <p:cNvSpPr txBox="1"/>
          <p:nvPr/>
        </p:nvSpPr>
        <p:spPr>
          <a:xfrm>
            <a:off x="533400" y="499367"/>
            <a:ext cx="7294418" cy="477054"/>
          </a:xfrm>
          <a:prstGeom prst="rect">
            <a:avLst/>
          </a:prstGeom>
          <a:noFill/>
        </p:spPr>
        <p:txBody>
          <a:bodyPr wrap="square" rtlCol="0">
            <a:spAutoFit/>
          </a:bodyPr>
          <a:lstStyle/>
          <a:p>
            <a:r>
              <a:rPr lang="hr-HR" sz="2500" b="1" dirty="0" smtClean="0">
                <a:solidFill>
                  <a:schemeClr val="bg1"/>
                </a:solidFill>
              </a:rPr>
              <a:t>#4 Kick-start your web app security testing</a:t>
            </a:r>
            <a:endParaRPr lang="en-US" sz="2500" dirty="0">
              <a:solidFill>
                <a:schemeClr val="bg1"/>
              </a:solidFill>
            </a:endParaRPr>
          </a:p>
        </p:txBody>
      </p:sp>
    </p:spTree>
    <p:extLst>
      <p:ext uri="{BB962C8B-B14F-4D97-AF65-F5344CB8AC3E}">
        <p14:creationId xmlns:p14="http://schemas.microsoft.com/office/powerpoint/2010/main" val="2578479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436417" y="1611392"/>
            <a:ext cx="8167255" cy="784800"/>
          </a:xfrm>
          <a:prstGeom prst="rect">
            <a:avLst/>
          </a:prstGeom>
        </p:spPr>
        <p:txBody>
          <a:bodyPr spcFirstLastPara="1" wrap="square" lIns="91425" tIns="91425" rIns="91425" bIns="91425" anchor="t" anchorCtr="0">
            <a:noAutofit/>
          </a:bodyPr>
          <a:lstStyle/>
          <a:p>
            <a:pPr fontAlgn="base"/>
            <a:r>
              <a:rPr lang="en-US" sz="2000" dirty="0"/>
              <a:t>A collection of </a:t>
            </a:r>
            <a:r>
              <a:rPr lang="en-US" sz="2000" u="sng" dirty="0" err="1">
                <a:hlinkClick r:id="rId4"/>
              </a:rPr>
              <a:t>IoT</a:t>
            </a:r>
            <a:r>
              <a:rPr lang="en-US" sz="2000" u="sng" dirty="0">
                <a:hlinkClick r:id="rId4"/>
              </a:rPr>
              <a:t> hacking examples</a:t>
            </a:r>
            <a:endParaRPr lang="en-US" sz="2000" dirty="0"/>
          </a:p>
          <a:p>
            <a:pPr fontAlgn="base"/>
            <a:r>
              <a:rPr lang="en-US" sz="2000" dirty="0"/>
              <a:t>Watch YouTube videos featuring talks by/interviews with Adam 'Major Malfunction' Laurie </a:t>
            </a:r>
          </a:p>
          <a:p>
            <a:pPr fontAlgn="base"/>
            <a:endParaRPr sz="2000" dirty="0"/>
          </a:p>
        </p:txBody>
      </p:sp>
      <p:sp>
        <p:nvSpPr>
          <p:cNvPr id="3" name="TextBox 2"/>
          <p:cNvSpPr txBox="1"/>
          <p:nvPr/>
        </p:nvSpPr>
        <p:spPr>
          <a:xfrm>
            <a:off x="533400" y="499367"/>
            <a:ext cx="7294418" cy="477054"/>
          </a:xfrm>
          <a:prstGeom prst="rect">
            <a:avLst/>
          </a:prstGeom>
          <a:noFill/>
        </p:spPr>
        <p:txBody>
          <a:bodyPr wrap="square" rtlCol="0">
            <a:spAutoFit/>
          </a:bodyPr>
          <a:lstStyle/>
          <a:p>
            <a:r>
              <a:rPr lang="hr-HR" sz="2500" b="1" dirty="0" smtClean="0">
                <a:solidFill>
                  <a:schemeClr val="bg1"/>
                </a:solidFill>
              </a:rPr>
              <a:t>#5 Learn from past examples</a:t>
            </a:r>
            <a:endParaRPr lang="en-US" sz="2500" dirty="0">
              <a:solidFill>
                <a:schemeClr val="bg1"/>
              </a:solidFill>
            </a:endParaRPr>
          </a:p>
        </p:txBody>
      </p:sp>
    </p:spTree>
    <p:extLst>
      <p:ext uri="{BB962C8B-B14F-4D97-AF65-F5344CB8AC3E}">
        <p14:creationId xmlns:p14="http://schemas.microsoft.com/office/powerpoint/2010/main" val="3460512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436417" y="1611392"/>
            <a:ext cx="8167255" cy="784800"/>
          </a:xfrm>
          <a:prstGeom prst="rect">
            <a:avLst/>
          </a:prstGeom>
        </p:spPr>
        <p:txBody>
          <a:bodyPr spcFirstLastPara="1" wrap="square" lIns="91425" tIns="91425" rIns="91425" bIns="91425" anchor="t" anchorCtr="0">
            <a:noAutofit/>
          </a:bodyPr>
          <a:lstStyle/>
          <a:p>
            <a:pPr fontAlgn="base"/>
            <a:r>
              <a:rPr lang="en-US" sz="2000" dirty="0" smtClean="0"/>
              <a:t>Always</a:t>
            </a:r>
            <a:r>
              <a:rPr lang="en-US" sz="2000" dirty="0"/>
              <a:t>, </a:t>
            </a:r>
            <a:r>
              <a:rPr lang="en-US" sz="2000" i="1" dirty="0"/>
              <a:t>always </a:t>
            </a:r>
            <a:r>
              <a:rPr lang="en-US" sz="2000" dirty="0"/>
              <a:t>double check the URL before clicking on it and/or entering any login information - it may appear to be from a trusted source, but that source may be compromised or fabricated entirely</a:t>
            </a:r>
          </a:p>
          <a:p>
            <a:pPr fontAlgn="base"/>
            <a:r>
              <a:rPr lang="en-US" sz="2000" dirty="0"/>
              <a:t>Best practice is to manually navigate to a known URL for logging in</a:t>
            </a:r>
          </a:p>
          <a:p>
            <a:pPr marL="114300" indent="0" fontAlgn="base">
              <a:buNone/>
            </a:pPr>
            <a:endParaRPr sz="2000" dirty="0"/>
          </a:p>
        </p:txBody>
      </p:sp>
      <p:sp>
        <p:nvSpPr>
          <p:cNvPr id="3" name="TextBox 2"/>
          <p:cNvSpPr txBox="1"/>
          <p:nvPr/>
        </p:nvSpPr>
        <p:spPr>
          <a:xfrm>
            <a:off x="533400" y="499367"/>
            <a:ext cx="7294418" cy="477054"/>
          </a:xfrm>
          <a:prstGeom prst="rect">
            <a:avLst/>
          </a:prstGeom>
          <a:noFill/>
        </p:spPr>
        <p:txBody>
          <a:bodyPr wrap="square" rtlCol="0">
            <a:spAutoFit/>
          </a:bodyPr>
          <a:lstStyle/>
          <a:p>
            <a:r>
              <a:rPr lang="hr-HR" sz="2500" b="1" dirty="0" smtClean="0">
                <a:solidFill>
                  <a:schemeClr val="bg1"/>
                </a:solidFill>
              </a:rPr>
              <a:t>#6 Think twice before clicking on a link</a:t>
            </a:r>
            <a:endParaRPr lang="en-US" sz="2500" dirty="0">
              <a:solidFill>
                <a:schemeClr val="bg1"/>
              </a:solidFill>
            </a:endParaRPr>
          </a:p>
        </p:txBody>
      </p:sp>
    </p:spTree>
    <p:extLst>
      <p:ext uri="{BB962C8B-B14F-4D97-AF65-F5344CB8AC3E}">
        <p14:creationId xmlns:p14="http://schemas.microsoft.com/office/powerpoint/2010/main" val="1902570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12141" y="792176"/>
            <a:ext cx="8610600" cy="784800"/>
          </a:xfrm>
          <a:prstGeom prst="rect">
            <a:avLst/>
          </a:prstGeom>
        </p:spPr>
        <p:txBody>
          <a:bodyPr spcFirstLastPara="1" wrap="square" lIns="91425" tIns="91425" rIns="91425" bIns="91425" anchor="t" anchorCtr="0">
            <a:noAutofit/>
          </a:bodyPr>
          <a:lstStyle/>
          <a:p>
            <a:pPr fontAlgn="base"/>
            <a:r>
              <a:rPr lang="en-US" sz="2000" dirty="0"/>
              <a:t>Are we testing for security?</a:t>
            </a:r>
          </a:p>
          <a:p>
            <a:pPr fontAlgn="base"/>
            <a:r>
              <a:rPr lang="en-US" sz="2000" dirty="0"/>
              <a:t>Is the admin panel or admin login page accessible by anyone on the internet?</a:t>
            </a:r>
          </a:p>
          <a:p>
            <a:pPr fontAlgn="base"/>
            <a:r>
              <a:rPr lang="en-US" sz="2000" dirty="0"/>
              <a:t>Does the User Login have CAPTCHA to stop brute force attacks, but the Admin Login does not?</a:t>
            </a:r>
          </a:p>
          <a:p>
            <a:pPr fontAlgn="base"/>
            <a:r>
              <a:rPr lang="en-US" sz="2000" dirty="0"/>
              <a:t>How private is our domain registration information on who.is? (does it contain email/phone?)</a:t>
            </a:r>
          </a:p>
          <a:p>
            <a:pPr fontAlgn="base"/>
            <a:r>
              <a:rPr lang="en-US" sz="2000" dirty="0"/>
              <a:t>Are test ports open in production?</a:t>
            </a:r>
          </a:p>
          <a:p>
            <a:pPr fontAlgn="base"/>
            <a:r>
              <a:rPr lang="en-US" sz="2000" dirty="0"/>
              <a:t>Do our .</a:t>
            </a:r>
            <a:r>
              <a:rPr lang="en-US" sz="2000" dirty="0" err="1"/>
              <a:t>apk</a:t>
            </a:r>
            <a:r>
              <a:rPr lang="en-US" sz="2000" dirty="0"/>
              <a:t> files contain sensitive information?</a:t>
            </a:r>
          </a:p>
          <a:p>
            <a:pPr fontAlgn="base"/>
            <a:r>
              <a:rPr lang="en-US" sz="2000" dirty="0"/>
              <a:t>What are we doing to avoid XSS attacks? (HTML encoding? JS encoding? DB encoding?)</a:t>
            </a:r>
          </a:p>
          <a:p>
            <a:pPr fontAlgn="base"/>
            <a:r>
              <a:rPr lang="en-US" sz="2000" dirty="0"/>
              <a:t>Why do we trust 3rd-party services we integrate with?</a:t>
            </a:r>
          </a:p>
          <a:p>
            <a:pPr fontAlgn="base"/>
            <a:r>
              <a:rPr lang="en-US" sz="2000" dirty="0"/>
              <a:t>etc.</a:t>
            </a:r>
          </a:p>
          <a:p>
            <a:pPr marL="114300" indent="0" fontAlgn="base">
              <a:buNone/>
            </a:pPr>
            <a:endParaRPr sz="2000" dirty="0"/>
          </a:p>
        </p:txBody>
      </p:sp>
      <p:sp>
        <p:nvSpPr>
          <p:cNvPr id="3" name="TextBox 2"/>
          <p:cNvSpPr txBox="1"/>
          <p:nvPr/>
        </p:nvSpPr>
        <p:spPr>
          <a:xfrm>
            <a:off x="444689" y="226412"/>
            <a:ext cx="7294418" cy="477054"/>
          </a:xfrm>
          <a:prstGeom prst="rect">
            <a:avLst/>
          </a:prstGeom>
          <a:noFill/>
        </p:spPr>
        <p:txBody>
          <a:bodyPr wrap="square" rtlCol="0">
            <a:spAutoFit/>
          </a:bodyPr>
          <a:lstStyle/>
          <a:p>
            <a:r>
              <a:rPr lang="hr-HR" sz="2500" b="1" dirty="0" smtClean="0">
                <a:solidFill>
                  <a:schemeClr val="bg1"/>
                </a:solidFill>
              </a:rPr>
              <a:t>#7 Ask the right questions</a:t>
            </a:r>
            <a:endParaRPr lang="en-US" sz="2500" dirty="0">
              <a:solidFill>
                <a:schemeClr val="bg1"/>
              </a:solidFill>
            </a:endParaRPr>
          </a:p>
        </p:txBody>
      </p:sp>
    </p:spTree>
    <p:extLst>
      <p:ext uri="{BB962C8B-B14F-4D97-AF65-F5344CB8AC3E}">
        <p14:creationId xmlns:p14="http://schemas.microsoft.com/office/powerpoint/2010/main" val="477451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364978" y="3281693"/>
            <a:ext cx="5542723" cy="1325167"/>
          </a:xfrm>
          <a:prstGeom prst="rect">
            <a:avLst/>
          </a:prstGeom>
        </p:spPr>
        <p:txBody>
          <a:bodyPr spcFirstLastPara="1" wrap="square" lIns="91425" tIns="91425" rIns="91425" bIns="91425" anchor="b" anchorCtr="0">
            <a:noAutofit/>
          </a:bodyPr>
          <a:lstStyle/>
          <a:p>
            <a:r>
              <a:rPr lang="en-US" dirty="0"/>
              <a:t>The Reality of Testing </a:t>
            </a:r>
            <a:r>
              <a:rPr lang="hr-HR" dirty="0" smtClean="0"/>
              <a:t/>
            </a:r>
            <a:br>
              <a:rPr lang="hr-HR" dirty="0" smtClean="0"/>
            </a:br>
            <a:r>
              <a:rPr lang="en-US" dirty="0" smtClean="0"/>
              <a:t>in </a:t>
            </a:r>
            <a:r>
              <a:rPr lang="en-US" dirty="0"/>
              <a:t>an Artificial </a:t>
            </a:r>
            <a:r>
              <a:rPr lang="en-US" dirty="0" smtClean="0"/>
              <a:t>World</a:t>
            </a:r>
            <a:r>
              <a:rPr lang="hr-HR" dirty="0" smtClean="0"/>
              <a:t/>
            </a:r>
            <a:br>
              <a:rPr lang="hr-HR" dirty="0" smtClean="0"/>
            </a:br>
            <a:r>
              <a:rPr lang="hr-HR" dirty="0"/>
              <a:t/>
            </a:r>
            <a:br>
              <a:rPr lang="hr-HR" dirty="0"/>
            </a:br>
            <a:r>
              <a:rPr lang="hr-HR" sz="3000" dirty="0" smtClean="0"/>
              <a:t>by Angie Jones</a:t>
            </a:r>
            <a:r>
              <a:rPr lang="hr-HR" dirty="0"/>
              <a:t/>
            </a:r>
            <a:br>
              <a:rPr lang="hr-HR" dirty="0"/>
            </a:br>
            <a:r>
              <a:rPr lang="hr-HR" sz="1500" dirty="0">
                <a:hlinkClick r:id="rId4"/>
              </a:rPr>
              <a:t>http://angiejones.tech</a:t>
            </a:r>
            <a:r>
              <a:rPr lang="hr-HR" sz="1500" dirty="0" smtClean="0">
                <a:hlinkClick r:id="rId4"/>
              </a:rPr>
              <a:t>/</a:t>
            </a:r>
            <a:r>
              <a:rPr lang="hr-HR" sz="1500" dirty="0" smtClean="0"/>
              <a:t/>
            </a:r>
            <a:br>
              <a:rPr lang="hr-HR" sz="1500" dirty="0" smtClean="0"/>
            </a:br>
            <a:r>
              <a:rPr lang="hr-HR" sz="1500" dirty="0" smtClean="0"/>
              <a:t>PPT:  </a:t>
            </a:r>
            <a:r>
              <a:rPr lang="hr-HR" sz="1500" dirty="0" smtClean="0">
                <a:hlinkClick r:id="rId5"/>
              </a:rPr>
              <a:t>slides</a:t>
            </a:r>
            <a:r>
              <a:rPr lang="hr-HR" sz="1500" dirty="0" smtClean="0"/>
              <a:t> </a:t>
            </a:r>
            <a:r>
              <a:rPr lang="en-US" sz="1500" dirty="0"/>
              <a:t/>
            </a:r>
            <a:br>
              <a:rPr lang="en-US" sz="1500" dirty="0"/>
            </a:br>
            <a:endParaRPr sz="1500" dirty="0"/>
          </a:p>
        </p:txBody>
      </p:sp>
    </p:spTree>
    <p:extLst>
      <p:ext uri="{BB962C8B-B14F-4D97-AF65-F5344CB8AC3E}">
        <p14:creationId xmlns:p14="http://schemas.microsoft.com/office/powerpoint/2010/main" val="3885435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474783" y="1374668"/>
            <a:ext cx="8389437" cy="784800"/>
          </a:xfrm>
          <a:prstGeom prst="rect">
            <a:avLst/>
          </a:prstGeom>
        </p:spPr>
        <p:txBody>
          <a:bodyPr spcFirstLastPara="1" wrap="square" lIns="91425" tIns="91425" rIns="91425" bIns="91425" anchor="t" anchorCtr="0">
            <a:noAutofit/>
          </a:bodyPr>
          <a:lstStyle/>
          <a:p>
            <a:pPr fontAlgn="base"/>
            <a:r>
              <a:rPr lang="en-US" sz="2000" b="1" u="sng" dirty="0" smtClean="0"/>
              <a:t>Artificial </a:t>
            </a:r>
            <a:r>
              <a:rPr lang="en-US" sz="2000" b="1" u="sng" dirty="0"/>
              <a:t>intelligence </a:t>
            </a:r>
            <a:r>
              <a:rPr lang="en-US" sz="2000" dirty="0"/>
              <a:t>is being employed in nearly every walk of life, from virtual assistants to self-driving cars. </a:t>
            </a:r>
            <a:endParaRPr lang="hr-HR" sz="2000" dirty="0" smtClean="0"/>
          </a:p>
          <a:p>
            <a:pPr fontAlgn="base"/>
            <a:endParaRPr lang="hr-HR" sz="2000" dirty="0" smtClean="0"/>
          </a:p>
          <a:p>
            <a:pPr marL="114300" indent="0" fontAlgn="base">
              <a:buNone/>
            </a:pPr>
            <a:r>
              <a:rPr lang="hr-HR" sz="2000" dirty="0" smtClean="0"/>
              <a:t>? </a:t>
            </a:r>
            <a:r>
              <a:rPr lang="en-US" sz="2000" dirty="0" smtClean="0"/>
              <a:t>How </a:t>
            </a:r>
            <a:r>
              <a:rPr lang="en-US" sz="2000" dirty="0"/>
              <a:t>will this new way of life </a:t>
            </a:r>
            <a:r>
              <a:rPr lang="en-US" sz="2000" b="1" u="sng" dirty="0"/>
              <a:t>impact</a:t>
            </a:r>
            <a:r>
              <a:rPr lang="en-US" sz="2000" dirty="0"/>
              <a:t> software testing? </a:t>
            </a:r>
            <a:endParaRPr lang="hr-HR" sz="2000" dirty="0" smtClean="0"/>
          </a:p>
          <a:p>
            <a:pPr marL="114300" indent="0" fontAlgn="base">
              <a:buNone/>
            </a:pPr>
            <a:r>
              <a:rPr lang="hr-HR" sz="2000" dirty="0" smtClean="0"/>
              <a:t>? </a:t>
            </a:r>
            <a:r>
              <a:rPr lang="en-US" sz="2000" dirty="0" smtClean="0"/>
              <a:t>What </a:t>
            </a:r>
            <a:r>
              <a:rPr lang="hr-HR" sz="2000" dirty="0" smtClean="0"/>
              <a:t>will be</a:t>
            </a:r>
            <a:r>
              <a:rPr lang="en-US" sz="2000" dirty="0" smtClean="0"/>
              <a:t> </a:t>
            </a:r>
            <a:r>
              <a:rPr lang="en-US" sz="2000" dirty="0"/>
              <a:t>our </a:t>
            </a:r>
            <a:r>
              <a:rPr lang="en-US" sz="2000" b="1" u="sng" dirty="0" err="1" smtClean="0"/>
              <a:t>rol</a:t>
            </a:r>
            <a:r>
              <a:rPr lang="hr-HR" sz="2000" b="1" u="sng" dirty="0" smtClean="0"/>
              <a:t>e</a:t>
            </a:r>
            <a:r>
              <a:rPr lang="hr-HR" sz="2000" dirty="0" smtClean="0"/>
              <a:t>?</a:t>
            </a:r>
          </a:p>
          <a:p>
            <a:pPr marL="114300" indent="0" fontAlgn="base">
              <a:buNone/>
            </a:pPr>
            <a:r>
              <a:rPr lang="hr-HR" sz="2000" dirty="0" smtClean="0"/>
              <a:t>? Will </a:t>
            </a:r>
            <a:r>
              <a:rPr lang="en-US" sz="2000" dirty="0" smtClean="0"/>
              <a:t>there </a:t>
            </a:r>
            <a:r>
              <a:rPr lang="en-US" sz="2000" dirty="0"/>
              <a:t>even </a:t>
            </a:r>
            <a:r>
              <a:rPr lang="hr-HR" sz="2000" dirty="0" smtClean="0"/>
              <a:t>be </a:t>
            </a:r>
            <a:r>
              <a:rPr lang="hr-HR" sz="2000" b="1" u="sng" dirty="0" smtClean="0"/>
              <a:t>a need </a:t>
            </a:r>
            <a:r>
              <a:rPr lang="hr-HR" sz="2000" dirty="0" smtClean="0"/>
              <a:t>for software testers</a:t>
            </a:r>
            <a:r>
              <a:rPr lang="en-US" sz="2000" dirty="0" smtClean="0"/>
              <a:t>? </a:t>
            </a:r>
            <a:endParaRPr lang="hr-HR" sz="2000" dirty="0" smtClean="0"/>
          </a:p>
          <a:p>
            <a:pPr marL="114300" indent="0" fontAlgn="base">
              <a:buNone/>
            </a:pPr>
            <a:r>
              <a:rPr lang="hr-HR" sz="2000" dirty="0" smtClean="0"/>
              <a:t>? What </a:t>
            </a:r>
            <a:r>
              <a:rPr lang="hr-HR" sz="2000" b="1" u="sng" dirty="0" smtClean="0"/>
              <a:t>skills</a:t>
            </a:r>
            <a:r>
              <a:rPr lang="hr-HR" sz="2000" dirty="0" smtClean="0"/>
              <a:t> will testers need to know </a:t>
            </a:r>
            <a:r>
              <a:rPr lang="en-US" sz="2000" dirty="0" smtClean="0"/>
              <a:t>for </a:t>
            </a:r>
            <a:r>
              <a:rPr lang="en-US" sz="2000" dirty="0"/>
              <a:t>testing AI-based </a:t>
            </a:r>
            <a:r>
              <a:rPr lang="en-US" sz="2000" dirty="0" smtClean="0"/>
              <a:t>technologies</a:t>
            </a:r>
            <a:r>
              <a:rPr lang="hr-HR" sz="2000" dirty="0"/>
              <a:t>?</a:t>
            </a:r>
            <a:endParaRPr lang="hr-HR" sz="2000" dirty="0" smtClean="0"/>
          </a:p>
          <a:p>
            <a:pPr fontAlgn="base"/>
            <a:endParaRPr dirty="0"/>
          </a:p>
        </p:txBody>
      </p:sp>
      <p:sp>
        <p:nvSpPr>
          <p:cNvPr id="3" name="TextBox 2"/>
          <p:cNvSpPr txBox="1"/>
          <p:nvPr/>
        </p:nvSpPr>
        <p:spPr>
          <a:xfrm>
            <a:off x="685800" y="291548"/>
            <a:ext cx="7438292" cy="477054"/>
          </a:xfrm>
          <a:prstGeom prst="rect">
            <a:avLst/>
          </a:prstGeom>
          <a:noFill/>
        </p:spPr>
        <p:txBody>
          <a:bodyPr wrap="square" rtlCol="0">
            <a:spAutoFit/>
          </a:bodyPr>
          <a:lstStyle/>
          <a:p>
            <a:r>
              <a:rPr lang="hr-HR" sz="2500" b="1" dirty="0" smtClean="0">
                <a:solidFill>
                  <a:schemeClr val="bg1"/>
                </a:solidFill>
              </a:rPr>
              <a:t>Our world is changing...</a:t>
            </a:r>
            <a:endParaRPr lang="en-US" sz="2500" dirty="0">
              <a:solidFill>
                <a:schemeClr val="bg1"/>
              </a:solidFill>
            </a:endParaRPr>
          </a:p>
        </p:txBody>
      </p:sp>
    </p:spTree>
    <p:extLst>
      <p:ext uri="{BB962C8B-B14F-4D97-AF65-F5344CB8AC3E}">
        <p14:creationId xmlns:p14="http://schemas.microsoft.com/office/powerpoint/2010/main" val="1077195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47036" y="1025044"/>
            <a:ext cx="8389437" cy="784800"/>
          </a:xfrm>
          <a:prstGeom prst="rect">
            <a:avLst/>
          </a:prstGeom>
        </p:spPr>
        <p:txBody>
          <a:bodyPr spcFirstLastPara="1" wrap="square" lIns="91425" tIns="91425" rIns="91425" bIns="91425" anchor="t" anchorCtr="0">
            <a:noAutofit/>
          </a:bodyPr>
          <a:lstStyle/>
          <a:p>
            <a:pPr fontAlgn="base"/>
            <a:r>
              <a:rPr lang="en-US" dirty="0"/>
              <a:t>Machine learning won't necessarily eliminate testing jobs, but it will change how the work gets done.</a:t>
            </a:r>
          </a:p>
          <a:p>
            <a:pPr marL="114300" indent="0" fontAlgn="base">
              <a:buNone/>
            </a:pPr>
            <a:r>
              <a:rPr lang="hr-HR" dirty="0"/>
              <a:t> </a:t>
            </a:r>
            <a:r>
              <a:rPr lang="hr-HR" dirty="0" smtClean="0"/>
              <a:t>     </a:t>
            </a:r>
            <a:r>
              <a:rPr lang="en-US" dirty="0" smtClean="0"/>
              <a:t>~</a:t>
            </a:r>
            <a:r>
              <a:rPr lang="en-US" dirty="0"/>
              <a:t>Paul </a:t>
            </a:r>
            <a:r>
              <a:rPr lang="en-US" dirty="0" smtClean="0"/>
              <a:t>Merrill</a:t>
            </a:r>
            <a:endParaRPr lang="hr-HR" dirty="0" smtClean="0"/>
          </a:p>
          <a:p>
            <a:pPr marL="114300" indent="0" fontAlgn="base">
              <a:buNone/>
            </a:pPr>
            <a:endParaRPr lang="hr-HR" dirty="0" smtClean="0"/>
          </a:p>
          <a:p>
            <a:pPr fontAlgn="base"/>
            <a:r>
              <a:rPr lang="en-US" dirty="0"/>
              <a:t>We believe that the most important solution to overcome </a:t>
            </a:r>
            <a:r>
              <a:rPr lang="en-US" dirty="0" smtClean="0"/>
              <a:t>increasing</a:t>
            </a:r>
            <a:r>
              <a:rPr lang="hr-HR" dirty="0"/>
              <a:t> </a:t>
            </a:r>
            <a:r>
              <a:rPr lang="en-US" dirty="0" smtClean="0"/>
              <a:t>testing </a:t>
            </a:r>
            <a:r>
              <a:rPr lang="en-US" dirty="0"/>
              <a:t>challenges will be the emerging introduction of machine-based intelligence.</a:t>
            </a:r>
          </a:p>
          <a:p>
            <a:pPr marL="114300" indent="0" fontAlgn="base">
              <a:buNone/>
            </a:pPr>
            <a:r>
              <a:rPr lang="en-US" dirty="0"/>
              <a:t> </a:t>
            </a:r>
            <a:r>
              <a:rPr lang="hr-HR" dirty="0"/>
              <a:t> </a:t>
            </a:r>
            <a:r>
              <a:rPr lang="hr-HR" dirty="0" smtClean="0"/>
              <a:t>    </a:t>
            </a:r>
            <a:r>
              <a:rPr lang="en-US" dirty="0" smtClean="0"/>
              <a:t>~</a:t>
            </a:r>
            <a:r>
              <a:rPr lang="en-US" dirty="0"/>
              <a:t>2016-17 World Quality </a:t>
            </a:r>
            <a:r>
              <a:rPr lang="en-US" dirty="0" smtClean="0"/>
              <a:t>Report</a:t>
            </a:r>
            <a:endParaRPr lang="hr-HR" dirty="0" smtClean="0"/>
          </a:p>
          <a:p>
            <a:pPr marL="114300" indent="0" fontAlgn="base">
              <a:buNone/>
            </a:pPr>
            <a:endParaRPr lang="hr-HR" dirty="0"/>
          </a:p>
          <a:p>
            <a:pPr fontAlgn="base"/>
            <a:r>
              <a:rPr lang="en-US" dirty="0"/>
              <a:t>We'll see a trend where humans will have less and less mechanical dirty work to do with implementing, executing, and analyzing test </a:t>
            </a:r>
            <a:r>
              <a:rPr lang="en-US" dirty="0" smtClean="0"/>
              <a:t>results</a:t>
            </a:r>
            <a:r>
              <a:rPr lang="hr-HR" dirty="0" smtClean="0"/>
              <a:t> </a:t>
            </a:r>
            <a:r>
              <a:rPr lang="en-US" dirty="0" smtClean="0"/>
              <a:t>but </a:t>
            </a:r>
            <a:r>
              <a:rPr lang="en-US" dirty="0"/>
              <a:t>they will still be an integral and necessary part of the test process to approve and act on the findings</a:t>
            </a:r>
            <a:r>
              <a:rPr lang="en-US" dirty="0" smtClean="0"/>
              <a:t>.</a:t>
            </a:r>
            <a:endParaRPr lang="en-US" dirty="0"/>
          </a:p>
          <a:p>
            <a:pPr marL="114300" indent="0" fontAlgn="base">
              <a:buNone/>
            </a:pPr>
            <a:r>
              <a:rPr lang="hr-HR" dirty="0" smtClean="0"/>
              <a:t>     </a:t>
            </a:r>
            <a:r>
              <a:rPr lang="en-US" dirty="0" smtClean="0"/>
              <a:t>~</a:t>
            </a:r>
            <a:r>
              <a:rPr lang="en-US" dirty="0"/>
              <a:t>Moshe </a:t>
            </a:r>
            <a:r>
              <a:rPr lang="en-US" dirty="0" err="1"/>
              <a:t>Milman</a:t>
            </a:r>
            <a:r>
              <a:rPr lang="en-US" dirty="0"/>
              <a:t> &amp; Adam Carmi</a:t>
            </a:r>
          </a:p>
          <a:p>
            <a:pPr marL="114300" indent="0" fontAlgn="base">
              <a:buNone/>
            </a:pPr>
            <a:r>
              <a:rPr lang="en-US" dirty="0"/>
              <a:t> </a:t>
            </a:r>
          </a:p>
          <a:p>
            <a:pPr fontAlgn="base"/>
            <a:endParaRPr lang="en-US" dirty="0"/>
          </a:p>
          <a:p>
            <a:pPr fontAlgn="base"/>
            <a:endParaRPr dirty="0"/>
          </a:p>
        </p:txBody>
      </p:sp>
      <p:sp>
        <p:nvSpPr>
          <p:cNvPr id="3" name="TextBox 2"/>
          <p:cNvSpPr txBox="1"/>
          <p:nvPr/>
        </p:nvSpPr>
        <p:spPr>
          <a:xfrm>
            <a:off x="685800" y="291548"/>
            <a:ext cx="7438292" cy="477054"/>
          </a:xfrm>
          <a:prstGeom prst="rect">
            <a:avLst/>
          </a:prstGeom>
          <a:noFill/>
        </p:spPr>
        <p:txBody>
          <a:bodyPr wrap="square" rtlCol="0">
            <a:spAutoFit/>
          </a:bodyPr>
          <a:lstStyle/>
          <a:p>
            <a:r>
              <a:rPr lang="hr-HR" sz="2500" b="1" dirty="0" smtClean="0">
                <a:solidFill>
                  <a:schemeClr val="bg1"/>
                </a:solidFill>
              </a:rPr>
              <a:t>The Future of Testing...</a:t>
            </a:r>
            <a:endParaRPr lang="en-US" sz="2500" dirty="0">
              <a:solidFill>
                <a:schemeClr val="bg1"/>
              </a:solidFill>
            </a:endParaRPr>
          </a:p>
        </p:txBody>
      </p:sp>
    </p:spTree>
    <p:extLst>
      <p:ext uri="{BB962C8B-B14F-4D97-AF65-F5344CB8AC3E}">
        <p14:creationId xmlns:p14="http://schemas.microsoft.com/office/powerpoint/2010/main" val="391497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500" fill="hold"/>
                                        <p:tgtEl>
                                          <p:spTgt spid="1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5">
                                            <p:txEl>
                                              <p:pRg st="1" end="1"/>
                                            </p:txEl>
                                          </p:spTgt>
                                        </p:tgtEl>
                                        <p:attrNameLst>
                                          <p:attrName>style.visibility</p:attrName>
                                        </p:attrNameLst>
                                      </p:cBhvr>
                                      <p:to>
                                        <p:strVal val="visible"/>
                                      </p:to>
                                    </p:set>
                                    <p:anim calcmode="lin" valueType="num">
                                      <p:cBhvr additive="base">
                                        <p:cTn id="13" dur="500" fill="hold"/>
                                        <p:tgtEl>
                                          <p:spTgt spid="1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5">
                                            <p:txEl>
                                              <p:pRg st="3" end="3"/>
                                            </p:txEl>
                                          </p:spTgt>
                                        </p:tgtEl>
                                        <p:attrNameLst>
                                          <p:attrName>style.visibility</p:attrName>
                                        </p:attrNameLst>
                                      </p:cBhvr>
                                      <p:to>
                                        <p:strVal val="visible"/>
                                      </p:to>
                                    </p:set>
                                    <p:anim calcmode="lin" valueType="num">
                                      <p:cBhvr additive="base">
                                        <p:cTn id="19" dur="500" fill="hold"/>
                                        <p:tgtEl>
                                          <p:spTgt spid="17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5">
                                            <p:txEl>
                                              <p:pRg st="4" end="4"/>
                                            </p:txEl>
                                          </p:spTgt>
                                        </p:tgtEl>
                                        <p:attrNameLst>
                                          <p:attrName>style.visibility</p:attrName>
                                        </p:attrNameLst>
                                      </p:cBhvr>
                                      <p:to>
                                        <p:strVal val="visible"/>
                                      </p:to>
                                    </p:set>
                                    <p:anim calcmode="lin" valueType="num">
                                      <p:cBhvr additive="base">
                                        <p:cTn id="25" dur="500" fill="hold"/>
                                        <p:tgtEl>
                                          <p:spTgt spid="17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5">
                                            <p:txEl>
                                              <p:pRg st="6" end="6"/>
                                            </p:txEl>
                                          </p:spTgt>
                                        </p:tgtEl>
                                        <p:attrNameLst>
                                          <p:attrName>style.visibility</p:attrName>
                                        </p:attrNameLst>
                                      </p:cBhvr>
                                      <p:to>
                                        <p:strVal val="visible"/>
                                      </p:to>
                                    </p:set>
                                    <p:anim calcmode="lin" valueType="num">
                                      <p:cBhvr additive="base">
                                        <p:cTn id="31" dur="500" fill="hold"/>
                                        <p:tgtEl>
                                          <p:spTgt spid="17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5">
                                            <p:txEl>
                                              <p:pRg st="7" end="7"/>
                                            </p:txEl>
                                          </p:spTgt>
                                        </p:tgtEl>
                                        <p:attrNameLst>
                                          <p:attrName>style.visibility</p:attrName>
                                        </p:attrNameLst>
                                      </p:cBhvr>
                                      <p:to>
                                        <p:strVal val="visible"/>
                                      </p:to>
                                    </p:set>
                                    <p:anim calcmode="lin" valueType="num">
                                      <p:cBhvr additive="base">
                                        <p:cTn id="37" dur="500" fill="hold"/>
                                        <p:tgtEl>
                                          <p:spTgt spid="17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7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75">
                                            <p:txEl>
                                              <p:pRg st="8" end="8"/>
                                            </p:txEl>
                                          </p:spTgt>
                                        </p:tgtEl>
                                        <p:attrNameLst>
                                          <p:attrName>style.visibility</p:attrName>
                                        </p:attrNameLst>
                                      </p:cBhvr>
                                      <p:to>
                                        <p:strVal val="visible"/>
                                      </p:to>
                                    </p:set>
                                    <p:anim calcmode="lin" valueType="num">
                                      <p:cBhvr additive="base">
                                        <p:cTn id="43" dur="500" fill="hold"/>
                                        <p:tgtEl>
                                          <p:spTgt spid="175">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7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474784" y="1374668"/>
            <a:ext cx="8111836" cy="784800"/>
          </a:xfrm>
          <a:prstGeom prst="rect">
            <a:avLst/>
          </a:prstGeom>
        </p:spPr>
        <p:txBody>
          <a:bodyPr spcFirstLastPara="1" wrap="square" lIns="91425" tIns="91425" rIns="91425" bIns="91425" anchor="t" anchorCtr="0">
            <a:noAutofit/>
          </a:bodyPr>
          <a:lstStyle/>
          <a:p>
            <a:pPr fontAlgn="base"/>
            <a:r>
              <a:rPr lang="en-US" dirty="0" smtClean="0"/>
              <a:t>most </a:t>
            </a:r>
            <a:r>
              <a:rPr lang="en-US" dirty="0"/>
              <a:t>of the discussion has been on how AI tools will be able to help us as a </a:t>
            </a:r>
            <a:r>
              <a:rPr lang="en-US" dirty="0" smtClean="0"/>
              <a:t>Testers</a:t>
            </a:r>
            <a:endParaRPr lang="hr-HR" dirty="0" smtClean="0"/>
          </a:p>
          <a:p>
            <a:pPr fontAlgn="base"/>
            <a:r>
              <a:rPr lang="hr-HR" dirty="0" smtClean="0"/>
              <a:t>There are a</a:t>
            </a:r>
            <a:r>
              <a:rPr lang="en-US" dirty="0" smtClean="0"/>
              <a:t> </a:t>
            </a:r>
            <a:r>
              <a:rPr lang="en-US" dirty="0"/>
              <a:t>lot of new automation tools that are popping up and promising that AI will save the day and that's all </a:t>
            </a:r>
            <a:r>
              <a:rPr lang="en-US" dirty="0" smtClean="0"/>
              <a:t>right</a:t>
            </a:r>
            <a:endParaRPr lang="hr-HR" dirty="0" smtClean="0"/>
          </a:p>
          <a:p>
            <a:pPr fontAlgn="base"/>
            <a:r>
              <a:rPr lang="hr-HR" dirty="0" smtClean="0"/>
              <a:t>Going beyond conversations about tools =&gt; discussing </a:t>
            </a:r>
            <a:r>
              <a:rPr lang="en-US" dirty="0" smtClean="0"/>
              <a:t>how </a:t>
            </a:r>
            <a:r>
              <a:rPr lang="en-US" dirty="0"/>
              <a:t>to test forms of AI that are present today in today's applications such as machine </a:t>
            </a:r>
            <a:r>
              <a:rPr lang="en-US" dirty="0" smtClean="0"/>
              <a:t>learning</a:t>
            </a:r>
            <a:r>
              <a:rPr lang="en-US" dirty="0"/>
              <a:t/>
            </a:r>
            <a:br>
              <a:rPr lang="en-US" dirty="0"/>
            </a:br>
            <a:endParaRPr lang="en-US" dirty="0"/>
          </a:p>
          <a:p>
            <a:pPr fontAlgn="base"/>
            <a:endParaRPr dirty="0"/>
          </a:p>
        </p:txBody>
      </p:sp>
      <p:sp>
        <p:nvSpPr>
          <p:cNvPr id="3" name="TextBox 2"/>
          <p:cNvSpPr txBox="1"/>
          <p:nvPr/>
        </p:nvSpPr>
        <p:spPr>
          <a:xfrm>
            <a:off x="685800" y="291548"/>
            <a:ext cx="7438292" cy="477054"/>
          </a:xfrm>
          <a:prstGeom prst="rect">
            <a:avLst/>
          </a:prstGeom>
          <a:noFill/>
        </p:spPr>
        <p:txBody>
          <a:bodyPr wrap="square" rtlCol="0">
            <a:spAutoFit/>
          </a:bodyPr>
          <a:lstStyle/>
          <a:p>
            <a:r>
              <a:rPr lang="hr-HR" sz="2500" b="1" dirty="0" smtClean="0">
                <a:solidFill>
                  <a:schemeClr val="bg1"/>
                </a:solidFill>
              </a:rPr>
              <a:t>When talking about AI in testing community...</a:t>
            </a:r>
            <a:endParaRPr lang="en-US" sz="2500" dirty="0">
              <a:solidFill>
                <a:schemeClr val="bg1"/>
              </a:solidFill>
            </a:endParaRPr>
          </a:p>
        </p:txBody>
      </p:sp>
    </p:spTree>
    <p:extLst>
      <p:ext uri="{BB962C8B-B14F-4D97-AF65-F5344CB8AC3E}">
        <p14:creationId xmlns:p14="http://schemas.microsoft.com/office/powerpoint/2010/main" val="41586741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58830"/>
            <a:ext cx="4114800" cy="73926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hr-HR" dirty="0" smtClean="0"/>
              <a:t>We’ll talk about... </a:t>
            </a:r>
            <a:endParaRPr dirty="0"/>
          </a:p>
        </p:txBody>
      </p:sp>
      <p:sp>
        <p:nvSpPr>
          <p:cNvPr id="57" name="Shape 57"/>
          <p:cNvSpPr txBox="1">
            <a:spLocks noGrp="1"/>
          </p:cNvSpPr>
          <p:nvPr>
            <p:ph type="body" idx="1"/>
          </p:nvPr>
        </p:nvSpPr>
        <p:spPr>
          <a:xfrm>
            <a:off x="563216" y="878809"/>
            <a:ext cx="7341706" cy="3898599"/>
          </a:xfrm>
          <a:prstGeom prst="rect">
            <a:avLst/>
          </a:prstGeom>
        </p:spPr>
        <p:txBody>
          <a:bodyPr spcFirstLastPara="1" wrap="square" lIns="91425" tIns="91425" rIns="91425" bIns="91425" anchor="t" anchorCtr="0">
            <a:noAutofit/>
          </a:bodyPr>
          <a:lstStyle/>
          <a:p>
            <a:pPr fontAlgn="base"/>
            <a:r>
              <a:rPr lang="hr-HR" b="1" dirty="0" smtClean="0"/>
              <a:t>Intro</a:t>
            </a:r>
          </a:p>
          <a:p>
            <a:pPr lvl="1" fontAlgn="base"/>
            <a:r>
              <a:rPr lang="en-US" dirty="0"/>
              <a:t>how to travel from Zagreb and Osijek to </a:t>
            </a:r>
            <a:r>
              <a:rPr lang="en-US" dirty="0" smtClean="0"/>
              <a:t>Cluj-Napoca</a:t>
            </a:r>
            <a:r>
              <a:rPr lang="hr-HR" dirty="0" smtClean="0"/>
              <a:t>?</a:t>
            </a:r>
          </a:p>
          <a:p>
            <a:pPr lvl="1" fontAlgn="base"/>
            <a:r>
              <a:rPr lang="hr-HR" dirty="0"/>
              <a:t>3</a:t>
            </a:r>
            <a:r>
              <a:rPr lang="hr-HR" dirty="0" smtClean="0"/>
              <a:t> days package (2 workshops&amp;conference day) </a:t>
            </a:r>
          </a:p>
          <a:p>
            <a:pPr lvl="1" fontAlgn="base"/>
            <a:r>
              <a:rPr lang="hr-HR" dirty="0" smtClean="0"/>
              <a:t>Selecting the right workshops and sessions&amp;preparing for workshops</a:t>
            </a:r>
          </a:p>
          <a:p>
            <a:pPr lvl="1" fontAlgn="base"/>
            <a:r>
              <a:rPr lang="hr-HR" dirty="0" smtClean="0">
                <a:hlinkClick r:id="rId4"/>
              </a:rPr>
              <a:t>Xtestathon</a:t>
            </a:r>
            <a:r>
              <a:rPr lang="hr-HR" dirty="0" smtClean="0"/>
              <a:t> = An extreme software testing challenge</a:t>
            </a:r>
          </a:p>
          <a:p>
            <a:pPr fontAlgn="base"/>
            <a:r>
              <a:rPr lang="en-US" b="1" dirty="0" smtClean="0"/>
              <a:t>Workshops</a:t>
            </a:r>
            <a:endParaRPr lang="en-US" b="1" dirty="0"/>
          </a:p>
          <a:p>
            <a:pPr lvl="1" fontAlgn="base"/>
            <a:r>
              <a:rPr lang="en-US" dirty="0"/>
              <a:t>Application Security</a:t>
            </a:r>
          </a:p>
          <a:p>
            <a:pPr fontAlgn="base"/>
            <a:r>
              <a:rPr lang="en-US" b="1" dirty="0"/>
              <a:t>Lectures</a:t>
            </a:r>
          </a:p>
          <a:p>
            <a:pPr lvl="1" fontAlgn="base"/>
            <a:r>
              <a:rPr lang="en-US" dirty="0" smtClean="0"/>
              <a:t>The </a:t>
            </a:r>
            <a:r>
              <a:rPr lang="en-US" dirty="0"/>
              <a:t>Reality of Testing in an Artificial </a:t>
            </a:r>
            <a:r>
              <a:rPr lang="en-US" dirty="0" smtClean="0"/>
              <a:t>World</a:t>
            </a:r>
            <a:endParaRPr lang="hr-HR" dirty="0" smtClean="0"/>
          </a:p>
          <a:p>
            <a:pPr lvl="1" fontAlgn="base"/>
            <a:r>
              <a:rPr lang="en-US" dirty="0" smtClean="0"/>
              <a:t>We </a:t>
            </a:r>
            <a:r>
              <a:rPr lang="en-US" dirty="0"/>
              <a:t>don’t need </a:t>
            </a:r>
            <a:r>
              <a:rPr lang="en-US" dirty="0" smtClean="0"/>
              <a:t>more</a:t>
            </a:r>
            <a:r>
              <a:rPr lang="hr-HR" dirty="0"/>
              <a:t> </a:t>
            </a:r>
            <a:r>
              <a:rPr lang="en-US" dirty="0" smtClean="0"/>
              <a:t>automation engineers</a:t>
            </a:r>
            <a:r>
              <a:rPr lang="hr-HR" dirty="0" smtClean="0"/>
              <a:t>!</a:t>
            </a:r>
          </a:p>
          <a:p>
            <a:pPr lvl="1" fontAlgn="base"/>
            <a:r>
              <a:rPr lang="en-US" dirty="0"/>
              <a:t>How Do I Lead an IT Team and Not Go Crazy</a:t>
            </a:r>
            <a:r>
              <a:rPr lang="hr-HR" dirty="0" smtClean="0"/>
              <a:t>?</a:t>
            </a:r>
          </a:p>
          <a:p>
            <a:pPr marL="584200" lvl="1" indent="0" fontAlgn="base">
              <a:buNone/>
            </a:pPr>
            <a:endParaRPr lang="hr-HR" dirty="0"/>
          </a:p>
          <a:p>
            <a:pPr fontAlgn="base"/>
            <a:r>
              <a:rPr lang="en-US" dirty="0" smtClean="0"/>
              <a:t>What </a:t>
            </a:r>
            <a:r>
              <a:rPr lang="en-US" dirty="0"/>
              <a:t>have we </a:t>
            </a:r>
            <a:r>
              <a:rPr lang="en-US" b="1" dirty="0"/>
              <a:t>learned</a:t>
            </a:r>
            <a:r>
              <a:rPr lang="en-US" dirty="0"/>
              <a:t> from each other</a:t>
            </a:r>
            <a:r>
              <a:rPr lang="en-US" dirty="0" smtClean="0"/>
              <a:t>?</a:t>
            </a:r>
            <a:endParaRPr lang="hr-HR" dirty="0" smtClean="0"/>
          </a:p>
          <a:p>
            <a:pPr fontAlgn="base"/>
            <a:r>
              <a:rPr lang="hr-HR" dirty="0" smtClean="0"/>
              <a:t>Did RTC 2018 meet our expectations?</a:t>
            </a:r>
            <a:endParaRPr lang="en-US" dirty="0"/>
          </a:p>
          <a:p>
            <a:pPr marL="0" lvl="0" indent="0">
              <a:buClr>
                <a:schemeClr val="dk1"/>
              </a:buClr>
              <a:buSzPts val="1100"/>
              <a:buNone/>
            </a:pPr>
            <a:endParaRPr lang="hr-HR" dirty="0" smtClean="0"/>
          </a:p>
          <a:p>
            <a:pPr marL="0" lvl="0" indent="0">
              <a:buClr>
                <a:schemeClr val="dk1"/>
              </a:buClr>
              <a:buSzPts val="1100"/>
              <a:buNone/>
            </a:pPr>
            <a:endParaRPr lang="hr-HR" dirty="0"/>
          </a:p>
          <a:p>
            <a:pPr marL="0" lvl="0" indent="0">
              <a:buClr>
                <a:schemeClr val="dk1"/>
              </a:buClr>
              <a:buSzPts val="1100"/>
              <a:buNone/>
            </a:pPr>
            <a:endParaRPr lang="hr-HR" dirty="0" smtClean="0"/>
          </a:p>
          <a:p>
            <a:pPr marL="0" lvl="0" indent="0">
              <a:buClr>
                <a:schemeClr val="dk1"/>
              </a:buClr>
              <a:buSzPts val="1100"/>
              <a:buNone/>
            </a:pPr>
            <a:r>
              <a:rPr lang="en-US" dirty="0" smtClean="0"/>
              <a:t/>
            </a:r>
            <a:br>
              <a:rPr lang="en-US" dirty="0" smtClean="0"/>
            </a:br>
            <a:endParaRPr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 calcmode="lin" valueType="num">
                                      <p:cBhvr additive="base">
                                        <p:cTn id="7"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anim calcmode="lin" valueType="num">
                                      <p:cBhvr additive="base">
                                        <p:cTn id="11" dur="500" fill="hold"/>
                                        <p:tgtEl>
                                          <p:spTgt spid="5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7">
                                            <p:txEl>
                                              <p:pRg st="2" end="2"/>
                                            </p:txEl>
                                          </p:spTgt>
                                        </p:tgtEl>
                                        <p:attrNameLst>
                                          <p:attrName>style.visibility</p:attrName>
                                        </p:attrNameLst>
                                      </p:cBhvr>
                                      <p:to>
                                        <p:strVal val="visible"/>
                                      </p:to>
                                    </p:set>
                                    <p:anim calcmode="lin" valueType="num">
                                      <p:cBhvr additive="base">
                                        <p:cTn id="15" dur="500" fill="hold"/>
                                        <p:tgtEl>
                                          <p:spTgt spid="5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7">
                                            <p:txEl>
                                              <p:pRg st="3" end="3"/>
                                            </p:txEl>
                                          </p:spTgt>
                                        </p:tgtEl>
                                        <p:attrNameLst>
                                          <p:attrName>style.visibility</p:attrName>
                                        </p:attrNameLst>
                                      </p:cBhvr>
                                      <p:to>
                                        <p:strVal val="visible"/>
                                      </p:to>
                                    </p:set>
                                    <p:anim calcmode="lin" valueType="num">
                                      <p:cBhvr additive="base">
                                        <p:cTn id="19" dur="500" fill="hold"/>
                                        <p:tgtEl>
                                          <p:spTgt spid="5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7">
                                            <p:txEl>
                                              <p:pRg st="4" end="4"/>
                                            </p:txEl>
                                          </p:spTgt>
                                        </p:tgtEl>
                                        <p:attrNameLst>
                                          <p:attrName>style.visibility</p:attrName>
                                        </p:attrNameLst>
                                      </p:cBhvr>
                                      <p:to>
                                        <p:strVal val="visible"/>
                                      </p:to>
                                    </p:set>
                                    <p:anim calcmode="lin" valueType="num">
                                      <p:cBhvr additive="base">
                                        <p:cTn id="23" dur="500" fill="hold"/>
                                        <p:tgtEl>
                                          <p:spTgt spid="5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7">
                                            <p:txEl>
                                              <p:pRg st="5" end="5"/>
                                            </p:txEl>
                                          </p:spTgt>
                                        </p:tgtEl>
                                        <p:attrNameLst>
                                          <p:attrName>style.visibility</p:attrName>
                                        </p:attrNameLst>
                                      </p:cBhvr>
                                      <p:to>
                                        <p:strVal val="visible"/>
                                      </p:to>
                                    </p:set>
                                    <p:anim calcmode="lin" valueType="num">
                                      <p:cBhvr additive="base">
                                        <p:cTn id="29" dur="500" fill="hold"/>
                                        <p:tgtEl>
                                          <p:spTgt spid="57">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7">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57">
                                            <p:txEl>
                                              <p:pRg st="6" end="6"/>
                                            </p:txEl>
                                          </p:spTgt>
                                        </p:tgtEl>
                                        <p:attrNameLst>
                                          <p:attrName>style.visibility</p:attrName>
                                        </p:attrNameLst>
                                      </p:cBhvr>
                                      <p:to>
                                        <p:strVal val="visible"/>
                                      </p:to>
                                    </p:set>
                                    <p:anim calcmode="lin" valueType="num">
                                      <p:cBhvr additive="base">
                                        <p:cTn id="33" dur="500" fill="hold"/>
                                        <p:tgtEl>
                                          <p:spTgt spid="57">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57">
                                            <p:txEl>
                                              <p:pRg st="7" end="7"/>
                                            </p:txEl>
                                          </p:spTgt>
                                        </p:tgtEl>
                                        <p:attrNameLst>
                                          <p:attrName>style.visibility</p:attrName>
                                        </p:attrNameLst>
                                      </p:cBhvr>
                                      <p:to>
                                        <p:strVal val="visible"/>
                                      </p:to>
                                    </p:set>
                                    <p:anim calcmode="lin" valueType="num">
                                      <p:cBhvr additive="base">
                                        <p:cTn id="39" dur="500" fill="hold"/>
                                        <p:tgtEl>
                                          <p:spTgt spid="57">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7">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57">
                                            <p:txEl>
                                              <p:pRg st="8" end="8"/>
                                            </p:txEl>
                                          </p:spTgt>
                                        </p:tgtEl>
                                        <p:attrNameLst>
                                          <p:attrName>style.visibility</p:attrName>
                                        </p:attrNameLst>
                                      </p:cBhvr>
                                      <p:to>
                                        <p:strVal val="visible"/>
                                      </p:to>
                                    </p:set>
                                    <p:anim calcmode="lin" valueType="num">
                                      <p:cBhvr additive="base">
                                        <p:cTn id="43" dur="500" fill="hold"/>
                                        <p:tgtEl>
                                          <p:spTgt spid="57">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7">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57">
                                            <p:txEl>
                                              <p:pRg st="9" end="9"/>
                                            </p:txEl>
                                          </p:spTgt>
                                        </p:tgtEl>
                                        <p:attrNameLst>
                                          <p:attrName>style.visibility</p:attrName>
                                        </p:attrNameLst>
                                      </p:cBhvr>
                                      <p:to>
                                        <p:strVal val="visible"/>
                                      </p:to>
                                    </p:set>
                                    <p:anim calcmode="lin" valueType="num">
                                      <p:cBhvr additive="base">
                                        <p:cTn id="47" dur="500" fill="hold"/>
                                        <p:tgtEl>
                                          <p:spTgt spid="57">
                                            <p:txEl>
                                              <p:pRg st="9" end="9"/>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7">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57">
                                            <p:txEl>
                                              <p:pRg st="10" end="10"/>
                                            </p:txEl>
                                          </p:spTgt>
                                        </p:tgtEl>
                                        <p:attrNameLst>
                                          <p:attrName>style.visibility</p:attrName>
                                        </p:attrNameLst>
                                      </p:cBhvr>
                                      <p:to>
                                        <p:strVal val="visible"/>
                                      </p:to>
                                    </p:set>
                                    <p:anim calcmode="lin" valueType="num">
                                      <p:cBhvr additive="base">
                                        <p:cTn id="51" dur="500" fill="hold"/>
                                        <p:tgtEl>
                                          <p:spTgt spid="57">
                                            <p:txEl>
                                              <p:pRg st="10" end="1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5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57">
                                            <p:txEl>
                                              <p:pRg st="12" end="12"/>
                                            </p:txEl>
                                          </p:spTgt>
                                        </p:tgtEl>
                                        <p:attrNameLst>
                                          <p:attrName>style.visibility</p:attrName>
                                        </p:attrNameLst>
                                      </p:cBhvr>
                                      <p:to>
                                        <p:strVal val="visible"/>
                                      </p:to>
                                    </p:set>
                                    <p:anim calcmode="lin" valueType="num">
                                      <p:cBhvr additive="base">
                                        <p:cTn id="57" dur="500" fill="hold"/>
                                        <p:tgtEl>
                                          <p:spTgt spid="57">
                                            <p:txEl>
                                              <p:pRg st="12" end="12"/>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7">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57">
                                            <p:txEl>
                                              <p:pRg st="13" end="13"/>
                                            </p:txEl>
                                          </p:spTgt>
                                        </p:tgtEl>
                                        <p:attrNameLst>
                                          <p:attrName>style.visibility</p:attrName>
                                        </p:attrNameLst>
                                      </p:cBhvr>
                                      <p:to>
                                        <p:strVal val="visible"/>
                                      </p:to>
                                    </p:set>
                                    <p:anim calcmode="lin" valueType="num">
                                      <p:cBhvr additive="base">
                                        <p:cTn id="63" dur="500" fill="hold"/>
                                        <p:tgtEl>
                                          <p:spTgt spid="57">
                                            <p:txEl>
                                              <p:pRg st="13" end="13"/>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57">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49028" y="987806"/>
            <a:ext cx="8111836" cy="784800"/>
          </a:xfrm>
          <a:prstGeom prst="rect">
            <a:avLst/>
          </a:prstGeom>
        </p:spPr>
        <p:txBody>
          <a:bodyPr spcFirstLastPara="1" wrap="square" lIns="91425" tIns="91425" rIns="91425" bIns="91425" anchor="t" anchorCtr="0">
            <a:noAutofit/>
          </a:bodyPr>
          <a:lstStyle/>
          <a:p>
            <a:pPr marL="571500" lvl="1" indent="0" fontAlgn="base">
              <a:buNone/>
            </a:pPr>
            <a:r>
              <a:rPr lang="en-US" dirty="0"/>
              <a:t/>
            </a:r>
            <a:br>
              <a:rPr lang="en-US" dirty="0"/>
            </a:br>
            <a:endParaRPr dirty="0"/>
          </a:p>
        </p:txBody>
      </p:sp>
      <p:pic>
        <p:nvPicPr>
          <p:cNvPr id="2" name="Picture 1"/>
          <p:cNvPicPr>
            <a:picLocks noChangeAspect="1"/>
          </p:cNvPicPr>
          <p:nvPr/>
        </p:nvPicPr>
        <p:blipFill>
          <a:blip r:embed="rId4"/>
          <a:stretch>
            <a:fillRect/>
          </a:stretch>
        </p:blipFill>
        <p:spPr>
          <a:xfrm>
            <a:off x="583744" y="987806"/>
            <a:ext cx="4651372" cy="3733693"/>
          </a:xfrm>
          <a:prstGeom prst="rect">
            <a:avLst/>
          </a:prstGeom>
        </p:spPr>
      </p:pic>
      <p:sp>
        <p:nvSpPr>
          <p:cNvPr id="5" name="TextBox 4"/>
          <p:cNvSpPr txBox="1"/>
          <p:nvPr/>
        </p:nvSpPr>
        <p:spPr>
          <a:xfrm>
            <a:off x="583744" y="152484"/>
            <a:ext cx="7438292" cy="477054"/>
          </a:xfrm>
          <a:prstGeom prst="rect">
            <a:avLst/>
          </a:prstGeom>
          <a:noFill/>
        </p:spPr>
        <p:txBody>
          <a:bodyPr wrap="square" rtlCol="0">
            <a:spAutoFit/>
          </a:bodyPr>
          <a:lstStyle/>
          <a:p>
            <a:r>
              <a:rPr lang="hr-HR" sz="2500" b="1" dirty="0" smtClean="0">
                <a:solidFill>
                  <a:schemeClr val="bg1"/>
                </a:solidFill>
              </a:rPr>
              <a:t>#Example: Netflix, Twitter</a:t>
            </a:r>
            <a:endParaRPr lang="en-US" sz="2500" dirty="0">
              <a:solidFill>
                <a:schemeClr val="bg1"/>
              </a:solidFill>
            </a:endParaRPr>
          </a:p>
        </p:txBody>
      </p:sp>
      <p:sp>
        <p:nvSpPr>
          <p:cNvPr id="4" name="TextBox 3"/>
          <p:cNvSpPr txBox="1"/>
          <p:nvPr/>
        </p:nvSpPr>
        <p:spPr>
          <a:xfrm>
            <a:off x="5746459" y="864066"/>
            <a:ext cx="3397541" cy="3785652"/>
          </a:xfrm>
          <a:prstGeom prst="rect">
            <a:avLst/>
          </a:prstGeom>
          <a:noFill/>
        </p:spPr>
        <p:txBody>
          <a:bodyPr wrap="square" rtlCol="0">
            <a:spAutoFit/>
          </a:bodyPr>
          <a:lstStyle/>
          <a:p>
            <a:r>
              <a:rPr lang="hr-HR" sz="3000" dirty="0" smtClean="0">
                <a:solidFill>
                  <a:schemeClr val="bg1"/>
                </a:solidFill>
                <a:latin typeface="Zilla Slab Light" panose="020B0604020202020204" charset="0"/>
                <a:ea typeface="Zilla Slab Light" panose="020B0604020202020204" charset="0"/>
              </a:rPr>
              <a:t>Q1: </a:t>
            </a:r>
            <a:r>
              <a:rPr lang="hr-HR" sz="3000" u="sng" dirty="0" smtClean="0">
                <a:solidFill>
                  <a:schemeClr val="bg1"/>
                </a:solidFill>
                <a:latin typeface="Zilla Slab Light" panose="020B0604020202020204" charset="0"/>
                <a:ea typeface="Zilla Slab Light" panose="020B0604020202020204" charset="0"/>
              </a:rPr>
              <a:t>How</a:t>
            </a:r>
            <a:r>
              <a:rPr lang="hr-HR" sz="3000" dirty="0" smtClean="0">
                <a:solidFill>
                  <a:schemeClr val="bg1"/>
                </a:solidFill>
                <a:latin typeface="Zilla Slab Light" panose="020B0604020202020204" charset="0"/>
                <a:ea typeface="Zilla Slab Light" panose="020B0604020202020204" charset="0"/>
              </a:rPr>
              <a:t> to test this?</a:t>
            </a:r>
          </a:p>
          <a:p>
            <a:r>
              <a:rPr lang="hr-HR" sz="3000" dirty="0" smtClean="0">
                <a:solidFill>
                  <a:schemeClr val="bg1"/>
                </a:solidFill>
                <a:latin typeface="Zilla Slab Light" panose="020B0604020202020204" charset="0"/>
                <a:ea typeface="Zilla Slab Light" panose="020B0604020202020204" charset="0"/>
              </a:rPr>
              <a:t>Q2: </a:t>
            </a:r>
            <a:r>
              <a:rPr lang="hr-HR" sz="3000" u="sng" dirty="0" smtClean="0">
                <a:solidFill>
                  <a:schemeClr val="bg1"/>
                </a:solidFill>
                <a:latin typeface="Zilla Slab Light" panose="020B0604020202020204" charset="0"/>
                <a:ea typeface="Zilla Slab Light" panose="020B0604020202020204" charset="0"/>
              </a:rPr>
              <a:t>How</a:t>
            </a:r>
            <a:r>
              <a:rPr lang="hr-HR" sz="3000" dirty="0" smtClean="0">
                <a:solidFill>
                  <a:schemeClr val="bg1"/>
                </a:solidFill>
                <a:latin typeface="Zilla Slab Light" panose="020B0604020202020204" charset="0"/>
                <a:ea typeface="Zilla Slab Light" panose="020B0604020202020204" charset="0"/>
              </a:rPr>
              <a:t> to say if it’s correctly filtered?</a:t>
            </a:r>
          </a:p>
          <a:p>
            <a:r>
              <a:rPr lang="hr-HR" sz="3000" dirty="0" smtClean="0">
                <a:solidFill>
                  <a:schemeClr val="bg1"/>
                </a:solidFill>
                <a:latin typeface="Zilla Slab Light" panose="020B0604020202020204" charset="0"/>
                <a:ea typeface="Zilla Slab Light" panose="020B0604020202020204" charset="0"/>
              </a:rPr>
              <a:t>Q3: </a:t>
            </a:r>
            <a:r>
              <a:rPr lang="hr-HR" sz="3000" u="sng" dirty="0" smtClean="0">
                <a:solidFill>
                  <a:schemeClr val="bg1"/>
                </a:solidFill>
                <a:latin typeface="Zilla Slab Light" panose="020B0604020202020204" charset="0"/>
                <a:ea typeface="Zilla Slab Light" panose="020B0604020202020204" charset="0"/>
              </a:rPr>
              <a:t>How</a:t>
            </a:r>
            <a:r>
              <a:rPr lang="hr-HR" sz="3000" dirty="0" smtClean="0">
                <a:solidFill>
                  <a:schemeClr val="bg1"/>
                </a:solidFill>
                <a:latin typeface="Zilla Slab Light" panose="020B0604020202020204" charset="0"/>
                <a:ea typeface="Zilla Slab Light" panose="020B0604020202020204" charset="0"/>
              </a:rPr>
              <a:t> to tell if something is a bug?</a:t>
            </a:r>
            <a:endParaRPr lang="en-US" sz="3000" dirty="0">
              <a:solidFill>
                <a:schemeClr val="bg1"/>
              </a:solidFill>
              <a:latin typeface="Zilla Slab Light" panose="020B0604020202020204" charset="0"/>
              <a:ea typeface="Zilla Slab Light" panose="020B0604020202020204" charset="0"/>
            </a:endParaRPr>
          </a:p>
        </p:txBody>
      </p:sp>
    </p:spTree>
    <p:extLst>
      <p:ext uri="{BB962C8B-B14F-4D97-AF65-F5344CB8AC3E}">
        <p14:creationId xmlns:p14="http://schemas.microsoft.com/office/powerpoint/2010/main" val="3994457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49028" y="987806"/>
            <a:ext cx="8111836" cy="784800"/>
          </a:xfrm>
          <a:prstGeom prst="rect">
            <a:avLst/>
          </a:prstGeom>
        </p:spPr>
        <p:txBody>
          <a:bodyPr spcFirstLastPara="1" wrap="square" lIns="91425" tIns="91425" rIns="91425" bIns="91425" anchor="t" anchorCtr="0">
            <a:noAutofit/>
          </a:bodyPr>
          <a:lstStyle/>
          <a:p>
            <a:pPr fontAlgn="base"/>
            <a:r>
              <a:rPr lang="hr-HR" dirty="0" smtClean="0"/>
              <a:t>How to test an </a:t>
            </a:r>
            <a:r>
              <a:rPr lang="en-US" dirty="0" smtClean="0"/>
              <a:t>application </a:t>
            </a:r>
            <a:r>
              <a:rPr lang="en-US" dirty="0"/>
              <a:t>where it's core functionality </a:t>
            </a:r>
            <a:r>
              <a:rPr lang="hr-HR" dirty="0" smtClean="0"/>
              <a:t>is -&gt; </a:t>
            </a:r>
            <a:r>
              <a:rPr lang="en-US" b="1" u="sng" dirty="0" smtClean="0"/>
              <a:t>it </a:t>
            </a:r>
            <a:r>
              <a:rPr lang="en-US" b="1" u="sng" dirty="0"/>
              <a:t>has machine </a:t>
            </a:r>
            <a:r>
              <a:rPr lang="en-US" b="1" u="sng" dirty="0" smtClean="0"/>
              <a:t>learning</a:t>
            </a:r>
            <a:r>
              <a:rPr lang="hr-HR" dirty="0" smtClean="0"/>
              <a:t>.</a:t>
            </a:r>
          </a:p>
          <a:p>
            <a:pPr lvl="1" fontAlgn="base"/>
            <a:r>
              <a:rPr lang="hr-HR" dirty="0" smtClean="0"/>
              <a:t>Netflix has</a:t>
            </a:r>
            <a:r>
              <a:rPr lang="en-US" dirty="0" smtClean="0"/>
              <a:t> </a:t>
            </a:r>
            <a:r>
              <a:rPr lang="en-US" dirty="0"/>
              <a:t>its recommendation </a:t>
            </a:r>
            <a:r>
              <a:rPr lang="en-US" dirty="0" smtClean="0"/>
              <a:t>system</a:t>
            </a:r>
            <a:r>
              <a:rPr lang="hr-HR" dirty="0" smtClean="0"/>
              <a:t>:</a:t>
            </a:r>
            <a:r>
              <a:rPr lang="en-US" dirty="0" smtClean="0"/>
              <a:t> </a:t>
            </a:r>
            <a:r>
              <a:rPr lang="en-US" dirty="0"/>
              <a:t>when you go to your opening page on Netflix the recommendations there are based on you </a:t>
            </a:r>
            <a:r>
              <a:rPr lang="en-US" dirty="0" smtClean="0"/>
              <a:t>personally</a:t>
            </a:r>
            <a:r>
              <a:rPr lang="hr-HR" dirty="0" smtClean="0"/>
              <a:t> -&gt; </a:t>
            </a:r>
            <a:r>
              <a:rPr lang="en-US" dirty="0" smtClean="0"/>
              <a:t>that </a:t>
            </a:r>
            <a:r>
              <a:rPr lang="en-US" dirty="0"/>
              <a:t>is also based on machine learning algorithms. </a:t>
            </a:r>
            <a:endParaRPr lang="hr-HR" dirty="0" smtClean="0"/>
          </a:p>
          <a:p>
            <a:pPr lvl="1" fontAlgn="base"/>
            <a:r>
              <a:rPr lang="en-US" dirty="0" smtClean="0"/>
              <a:t>At Twitter there </a:t>
            </a:r>
            <a:r>
              <a:rPr lang="en-US" dirty="0"/>
              <a:t>are features </a:t>
            </a:r>
            <a:r>
              <a:rPr lang="en-US" dirty="0" smtClean="0"/>
              <a:t>there that </a:t>
            </a:r>
            <a:r>
              <a:rPr lang="en-US" dirty="0"/>
              <a:t>are employing machine learning. </a:t>
            </a:r>
            <a:r>
              <a:rPr lang="hr-HR" dirty="0" smtClean="0"/>
              <a:t>How to test if something is a spam?</a:t>
            </a:r>
          </a:p>
          <a:p>
            <a:pPr fontAlgn="base"/>
            <a:r>
              <a:rPr lang="hr-HR" dirty="0" smtClean="0"/>
              <a:t>Ask yourself...</a:t>
            </a:r>
          </a:p>
          <a:p>
            <a:pPr lvl="1" fontAlgn="base"/>
            <a:r>
              <a:rPr lang="hr-HR" dirty="0" smtClean="0"/>
              <a:t>Why do we </a:t>
            </a:r>
            <a:r>
              <a:rPr lang="en-US" dirty="0" smtClean="0"/>
              <a:t>look </a:t>
            </a:r>
            <a:r>
              <a:rPr lang="en-US" dirty="0"/>
              <a:t>at AI, machine learning, </a:t>
            </a:r>
            <a:r>
              <a:rPr lang="hr-HR" dirty="0" smtClean="0"/>
              <a:t>as it </a:t>
            </a:r>
            <a:r>
              <a:rPr lang="en-US" dirty="0" smtClean="0"/>
              <a:t>is </a:t>
            </a:r>
            <a:r>
              <a:rPr lang="en-US" dirty="0"/>
              <a:t>something that's way out in the future and not necessarily something we have to work on right now or think about right now.</a:t>
            </a:r>
            <a:endParaRPr lang="hr-HR" dirty="0" smtClean="0"/>
          </a:p>
          <a:p>
            <a:pPr marL="571500" lvl="1" indent="0" fontAlgn="base">
              <a:buNone/>
            </a:pPr>
            <a:r>
              <a:rPr lang="en-US" dirty="0"/>
              <a:t/>
            </a:r>
            <a:br>
              <a:rPr lang="en-US" dirty="0"/>
            </a:br>
            <a:endParaRPr dirty="0"/>
          </a:p>
        </p:txBody>
      </p:sp>
      <p:sp>
        <p:nvSpPr>
          <p:cNvPr id="3" name="TextBox 2"/>
          <p:cNvSpPr txBox="1"/>
          <p:nvPr/>
        </p:nvSpPr>
        <p:spPr>
          <a:xfrm>
            <a:off x="603914" y="264253"/>
            <a:ext cx="7438292" cy="477054"/>
          </a:xfrm>
          <a:prstGeom prst="rect">
            <a:avLst/>
          </a:prstGeom>
          <a:noFill/>
        </p:spPr>
        <p:txBody>
          <a:bodyPr wrap="square" rtlCol="0">
            <a:spAutoFit/>
          </a:bodyPr>
          <a:lstStyle/>
          <a:p>
            <a:r>
              <a:rPr lang="hr-HR" sz="2500" b="1" dirty="0" smtClean="0">
                <a:solidFill>
                  <a:schemeClr val="bg1"/>
                </a:solidFill>
              </a:rPr>
              <a:t>#Example: Netflix, Twitter</a:t>
            </a:r>
            <a:endParaRPr lang="en-US" sz="2500" dirty="0">
              <a:solidFill>
                <a:schemeClr val="bg1"/>
              </a:solidFill>
            </a:endParaRPr>
          </a:p>
        </p:txBody>
      </p:sp>
    </p:spTree>
    <p:extLst>
      <p:ext uri="{BB962C8B-B14F-4D97-AF65-F5344CB8AC3E}">
        <p14:creationId xmlns:p14="http://schemas.microsoft.com/office/powerpoint/2010/main" val="23705092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49028" y="987806"/>
            <a:ext cx="8111836" cy="784800"/>
          </a:xfrm>
          <a:prstGeom prst="rect">
            <a:avLst/>
          </a:prstGeom>
        </p:spPr>
        <p:txBody>
          <a:bodyPr spcFirstLastPara="1" wrap="square" lIns="91425" tIns="91425" rIns="91425" bIns="91425" anchor="t" anchorCtr="0">
            <a:noAutofit/>
          </a:bodyPr>
          <a:lstStyle/>
          <a:p>
            <a:pPr fontAlgn="base"/>
            <a:r>
              <a:rPr lang="en-US" dirty="0"/>
              <a:t>A lot of people will say </a:t>
            </a:r>
            <a:r>
              <a:rPr lang="hr-HR" dirty="0" smtClean="0"/>
              <a:t> there is no need to test </a:t>
            </a:r>
            <a:r>
              <a:rPr lang="en-US" dirty="0" smtClean="0"/>
              <a:t>machine </a:t>
            </a:r>
            <a:r>
              <a:rPr lang="en-US" dirty="0"/>
              <a:t>learning features </a:t>
            </a:r>
            <a:endParaRPr lang="hr-HR" dirty="0" smtClean="0"/>
          </a:p>
          <a:p>
            <a:pPr fontAlgn="base"/>
            <a:r>
              <a:rPr lang="hr-HR" dirty="0" smtClean="0"/>
              <a:t>What is Angie Jones advice?</a:t>
            </a:r>
          </a:p>
          <a:p>
            <a:pPr lvl="1" fontAlgn="base"/>
            <a:r>
              <a:rPr lang="hr-HR" dirty="0" smtClean="0"/>
              <a:t>„</a:t>
            </a:r>
            <a:r>
              <a:rPr lang="en-US" dirty="0" smtClean="0"/>
              <a:t>We </a:t>
            </a:r>
            <a:r>
              <a:rPr lang="en-US" dirty="0"/>
              <a:t>should definitely be involved in this because people look at machine learning and AI concepts. </a:t>
            </a:r>
            <a:endParaRPr lang="hr-HR" dirty="0"/>
          </a:p>
          <a:p>
            <a:pPr lvl="1" fontAlgn="base"/>
            <a:r>
              <a:rPr lang="en-US" dirty="0" smtClean="0"/>
              <a:t>This </a:t>
            </a:r>
            <a:r>
              <a:rPr lang="en-US" dirty="0"/>
              <a:t>black box that is always right, is just correct by default. And there have been horrific stories in the media where that is not the case</a:t>
            </a:r>
            <a:r>
              <a:rPr lang="en-US" dirty="0" smtClean="0"/>
              <a:t>.</a:t>
            </a:r>
            <a:r>
              <a:rPr lang="hr-HR" dirty="0" smtClean="0"/>
              <a:t>”</a:t>
            </a:r>
          </a:p>
          <a:p>
            <a:pPr lvl="1" fontAlgn="base"/>
            <a:endParaRPr lang="hr-HR" dirty="0"/>
          </a:p>
          <a:p>
            <a:pPr marL="571500" lvl="1" indent="0" fontAlgn="base">
              <a:buNone/>
            </a:pPr>
            <a:endParaRPr lang="hr-HR" b="1" dirty="0">
              <a:hlinkClick r:id="rId4"/>
            </a:endParaRPr>
          </a:p>
          <a:p>
            <a:pPr marL="571500" lvl="1" indent="0" fontAlgn="base">
              <a:buNone/>
            </a:pPr>
            <a:endParaRPr lang="hr-HR" dirty="0" smtClean="0"/>
          </a:p>
          <a:p>
            <a:pPr marL="571500" lvl="1" indent="0" fontAlgn="base">
              <a:buNone/>
            </a:pPr>
            <a:endParaRPr lang="hr-HR" dirty="0"/>
          </a:p>
          <a:p>
            <a:pPr marL="571500" lvl="1" indent="0" fontAlgn="base">
              <a:buNone/>
            </a:pPr>
            <a:r>
              <a:rPr lang="en-US" dirty="0"/>
              <a:t/>
            </a:r>
            <a:br>
              <a:rPr lang="en-US" dirty="0"/>
            </a:br>
            <a:endParaRPr lang="en-US" dirty="0"/>
          </a:p>
          <a:p>
            <a:pPr marL="114300" indent="0" fontAlgn="base">
              <a:buNone/>
            </a:pPr>
            <a:r>
              <a:rPr lang="en-US" dirty="0"/>
              <a:t/>
            </a:r>
            <a:br>
              <a:rPr lang="en-US" dirty="0"/>
            </a:br>
            <a:endParaRPr dirty="0"/>
          </a:p>
        </p:txBody>
      </p:sp>
      <p:sp>
        <p:nvSpPr>
          <p:cNvPr id="3" name="TextBox 2"/>
          <p:cNvSpPr txBox="1"/>
          <p:nvPr/>
        </p:nvSpPr>
        <p:spPr>
          <a:xfrm>
            <a:off x="685800" y="325667"/>
            <a:ext cx="7438292" cy="477054"/>
          </a:xfrm>
          <a:prstGeom prst="rect">
            <a:avLst/>
          </a:prstGeom>
          <a:noFill/>
        </p:spPr>
        <p:txBody>
          <a:bodyPr wrap="square" rtlCol="0">
            <a:spAutoFit/>
          </a:bodyPr>
          <a:lstStyle/>
          <a:p>
            <a:r>
              <a:rPr lang="hr-HR" sz="2500" b="1" dirty="0" smtClean="0">
                <a:solidFill>
                  <a:schemeClr val="bg1"/>
                </a:solidFill>
              </a:rPr>
              <a:t>Be ready, Get involved!</a:t>
            </a:r>
            <a:endParaRPr lang="en-US" sz="2500" dirty="0">
              <a:solidFill>
                <a:schemeClr val="bg1"/>
              </a:solidFill>
            </a:endParaRPr>
          </a:p>
        </p:txBody>
      </p:sp>
    </p:spTree>
    <p:extLst>
      <p:ext uri="{BB962C8B-B14F-4D97-AF65-F5344CB8AC3E}">
        <p14:creationId xmlns:p14="http://schemas.microsoft.com/office/powerpoint/2010/main" val="475952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221423" y="1021362"/>
            <a:ext cx="8111836" cy="784800"/>
          </a:xfrm>
          <a:prstGeom prst="rect">
            <a:avLst/>
          </a:prstGeom>
        </p:spPr>
        <p:txBody>
          <a:bodyPr spcFirstLastPara="1" wrap="square" lIns="91425" tIns="91425" rIns="91425" bIns="91425" anchor="t" anchorCtr="0">
            <a:noAutofit/>
          </a:bodyPr>
          <a:lstStyle/>
          <a:p>
            <a:pPr marL="571500" lvl="1" indent="0" fontAlgn="base">
              <a:buNone/>
            </a:pPr>
            <a:r>
              <a:rPr lang="hr-HR" dirty="0">
                <a:hlinkClick r:id="rId4"/>
              </a:rPr>
              <a:t>http://angiejones.tech/wp-content/uploads/2018/03/The_ethics_of_self-driving_cars_-_Paul_Fenwick.mp4</a:t>
            </a:r>
            <a:endParaRPr lang="hr-HR" dirty="0"/>
          </a:p>
        </p:txBody>
      </p:sp>
      <p:sp>
        <p:nvSpPr>
          <p:cNvPr id="3" name="TextBox 2"/>
          <p:cNvSpPr txBox="1"/>
          <p:nvPr/>
        </p:nvSpPr>
        <p:spPr>
          <a:xfrm>
            <a:off x="349028" y="0"/>
            <a:ext cx="7438292" cy="477054"/>
          </a:xfrm>
          <a:prstGeom prst="rect">
            <a:avLst/>
          </a:prstGeom>
          <a:noFill/>
        </p:spPr>
        <p:txBody>
          <a:bodyPr wrap="square" rtlCol="0">
            <a:spAutoFit/>
          </a:bodyPr>
          <a:lstStyle/>
          <a:p>
            <a:r>
              <a:rPr lang="hr-HR" sz="2500" b="1" dirty="0" smtClean="0">
                <a:solidFill>
                  <a:schemeClr val="bg1"/>
                </a:solidFill>
              </a:rPr>
              <a:t>Machine etics</a:t>
            </a:r>
            <a:endParaRPr lang="en-US" sz="2500" dirty="0">
              <a:solidFill>
                <a:schemeClr val="bg1"/>
              </a:solidFill>
            </a:endParaRPr>
          </a:p>
        </p:txBody>
      </p:sp>
    </p:spTree>
    <p:extLst>
      <p:ext uri="{BB962C8B-B14F-4D97-AF65-F5344CB8AC3E}">
        <p14:creationId xmlns:p14="http://schemas.microsoft.com/office/powerpoint/2010/main" val="26615280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49028" y="987806"/>
            <a:ext cx="8111836" cy="784800"/>
          </a:xfrm>
          <a:prstGeom prst="rect">
            <a:avLst/>
          </a:prstGeom>
        </p:spPr>
        <p:txBody>
          <a:bodyPr spcFirstLastPara="1" wrap="square" lIns="91425" tIns="91425" rIns="91425" bIns="91425" anchor="t" anchorCtr="0">
            <a:noAutofit/>
          </a:bodyPr>
          <a:lstStyle/>
          <a:p>
            <a:pPr fontAlgn="base"/>
            <a:r>
              <a:rPr lang="hr-HR" dirty="0"/>
              <a:t>What is your </a:t>
            </a:r>
            <a:r>
              <a:rPr lang="hr-HR" u="sng" dirty="0"/>
              <a:t>input</a:t>
            </a:r>
            <a:r>
              <a:rPr lang="hr-HR" dirty="0"/>
              <a:t> for </a:t>
            </a:r>
            <a:r>
              <a:rPr lang="hr-HR" dirty="0" smtClean="0"/>
              <a:t>testing AI, ML app?</a:t>
            </a:r>
            <a:endParaRPr lang="hr-HR" dirty="0"/>
          </a:p>
          <a:p>
            <a:pPr lvl="1" fontAlgn="base"/>
            <a:r>
              <a:rPr lang="hr-HR" dirty="0"/>
              <a:t>You expect your app to work better as time goes on – </a:t>
            </a:r>
            <a:r>
              <a:rPr lang="hr-HR" b="1" dirty="0" smtClean="0"/>
              <a:t>IT LEARNS!</a:t>
            </a:r>
          </a:p>
          <a:p>
            <a:pPr marL="571500" lvl="1" indent="0" fontAlgn="base">
              <a:buNone/>
            </a:pPr>
            <a:endParaRPr lang="hr-HR" dirty="0" smtClean="0"/>
          </a:p>
          <a:p>
            <a:pPr fontAlgn="base"/>
            <a:r>
              <a:rPr lang="hr-HR" dirty="0" smtClean="0"/>
              <a:t>What are the challenges in our guidelines for testing and automation?</a:t>
            </a:r>
          </a:p>
          <a:p>
            <a:pPr lvl="1" fontAlgn="base"/>
            <a:r>
              <a:rPr lang="en-US" dirty="0" smtClean="0"/>
              <a:t>we </a:t>
            </a:r>
            <a:r>
              <a:rPr lang="en-US" dirty="0"/>
              <a:t>often say that in order to test such an order for it to be testable the exact results </a:t>
            </a:r>
            <a:r>
              <a:rPr lang="en-US" b="1" u="sng" dirty="0"/>
              <a:t>must be known </a:t>
            </a:r>
            <a:r>
              <a:rPr lang="en-US" dirty="0"/>
              <a:t>in advance and especially for automation</a:t>
            </a:r>
            <a:r>
              <a:rPr lang="en-US" dirty="0" smtClean="0"/>
              <a:t>.</a:t>
            </a:r>
            <a:endParaRPr lang="hr-HR" dirty="0" smtClean="0"/>
          </a:p>
          <a:p>
            <a:pPr lvl="1" fontAlgn="base"/>
            <a:r>
              <a:rPr lang="en-US" dirty="0" smtClean="0"/>
              <a:t>when </a:t>
            </a:r>
            <a:r>
              <a:rPr lang="en-US" dirty="0"/>
              <a:t>you think about writing automation script you have this scenario in mind and you have an expected result and you need to assert on an expected result. </a:t>
            </a:r>
            <a:endParaRPr lang="hr-HR" dirty="0" smtClean="0"/>
          </a:p>
          <a:p>
            <a:pPr fontAlgn="base"/>
            <a:r>
              <a:rPr lang="hr-HR" dirty="0" smtClean="0"/>
              <a:t>Problem?</a:t>
            </a:r>
          </a:p>
          <a:p>
            <a:pPr lvl="1" fontAlgn="base"/>
            <a:r>
              <a:rPr lang="en-US" dirty="0" smtClean="0"/>
              <a:t>in </a:t>
            </a:r>
            <a:r>
              <a:rPr lang="en-US" dirty="0"/>
              <a:t>machine learning there is no exactness there is no preciseness. There's </a:t>
            </a:r>
            <a:r>
              <a:rPr lang="en-US" dirty="0" smtClean="0"/>
              <a:t>a </a:t>
            </a:r>
            <a:r>
              <a:rPr lang="en-US" dirty="0"/>
              <a:t>range of possibilities that are valid and that could be correct.</a:t>
            </a:r>
            <a:br>
              <a:rPr lang="en-US" dirty="0"/>
            </a:br>
            <a:endParaRPr lang="en-US" dirty="0"/>
          </a:p>
          <a:p>
            <a:pPr lvl="1" fontAlgn="base"/>
            <a:endParaRPr lang="hr-HR" dirty="0" smtClean="0"/>
          </a:p>
          <a:p>
            <a:pPr marL="114300" indent="0" fontAlgn="base">
              <a:buNone/>
            </a:pPr>
            <a:endParaRPr lang="hr-HR" dirty="0" smtClean="0"/>
          </a:p>
          <a:p>
            <a:pPr marL="114300" indent="0" fontAlgn="base">
              <a:buNone/>
            </a:pPr>
            <a:r>
              <a:rPr lang="en-US" dirty="0"/>
              <a:t/>
            </a:r>
            <a:br>
              <a:rPr lang="en-US" dirty="0"/>
            </a:br>
            <a:endParaRPr dirty="0"/>
          </a:p>
        </p:txBody>
      </p:sp>
      <p:sp>
        <p:nvSpPr>
          <p:cNvPr id="3" name="TextBox 2"/>
          <p:cNvSpPr txBox="1"/>
          <p:nvPr/>
        </p:nvSpPr>
        <p:spPr>
          <a:xfrm>
            <a:off x="685800" y="291548"/>
            <a:ext cx="7438292" cy="477054"/>
          </a:xfrm>
          <a:prstGeom prst="rect">
            <a:avLst/>
          </a:prstGeom>
          <a:noFill/>
        </p:spPr>
        <p:txBody>
          <a:bodyPr wrap="square" rtlCol="0">
            <a:spAutoFit/>
          </a:bodyPr>
          <a:lstStyle/>
          <a:p>
            <a:r>
              <a:rPr lang="hr-HR" sz="2500" b="1" dirty="0" smtClean="0">
                <a:solidFill>
                  <a:schemeClr val="bg1"/>
                </a:solidFill>
              </a:rPr>
              <a:t>Expect the unexpected...</a:t>
            </a:r>
            <a:endParaRPr lang="en-US" sz="2500" dirty="0">
              <a:solidFill>
                <a:schemeClr val="bg1"/>
              </a:solidFill>
            </a:endParaRPr>
          </a:p>
        </p:txBody>
      </p:sp>
    </p:spTree>
    <p:extLst>
      <p:ext uri="{BB962C8B-B14F-4D97-AF65-F5344CB8AC3E}">
        <p14:creationId xmlns:p14="http://schemas.microsoft.com/office/powerpoint/2010/main" val="6101052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49028" y="987806"/>
            <a:ext cx="8111836" cy="784800"/>
          </a:xfrm>
          <a:prstGeom prst="rect">
            <a:avLst/>
          </a:prstGeom>
        </p:spPr>
        <p:txBody>
          <a:bodyPr spcFirstLastPara="1" wrap="square" lIns="91425" tIns="91425" rIns="91425" bIns="91425" anchor="t" anchorCtr="0">
            <a:noAutofit/>
          </a:bodyPr>
          <a:lstStyle/>
          <a:p>
            <a:pPr lvl="0" fontAlgn="base"/>
            <a:r>
              <a:rPr lang="hr-HR" dirty="0"/>
              <a:t>D</a:t>
            </a:r>
            <a:r>
              <a:rPr lang="en-US" dirty="0" err="1" smtClean="0"/>
              <a:t>on't</a:t>
            </a:r>
            <a:r>
              <a:rPr lang="en-US" dirty="0" smtClean="0"/>
              <a:t> </a:t>
            </a:r>
            <a:r>
              <a:rPr lang="en-US" dirty="0"/>
              <a:t>allow others to make you believe that AI and machine learning is this all-knowing black </a:t>
            </a:r>
            <a:r>
              <a:rPr lang="en-US" dirty="0" smtClean="0"/>
              <a:t>box</a:t>
            </a:r>
            <a:r>
              <a:rPr lang="hr-HR" dirty="0" smtClean="0"/>
              <a:t>. A</a:t>
            </a:r>
            <a:r>
              <a:rPr lang="en-US" dirty="0" smtClean="0"/>
              <a:t>s </a:t>
            </a:r>
            <a:r>
              <a:rPr lang="en-US" dirty="0"/>
              <a:t>testers we know </a:t>
            </a:r>
            <a:r>
              <a:rPr lang="en-US" dirty="0" smtClean="0"/>
              <a:t>better</a:t>
            </a:r>
            <a:r>
              <a:rPr lang="hr-HR" dirty="0" smtClean="0"/>
              <a:t>!</a:t>
            </a:r>
          </a:p>
          <a:p>
            <a:pPr lvl="0" fontAlgn="base"/>
            <a:r>
              <a:rPr lang="hr-HR" dirty="0" smtClean="0"/>
              <a:t>G</a:t>
            </a:r>
            <a:r>
              <a:rPr lang="en-US" dirty="0" smtClean="0"/>
              <a:t>et involved</a:t>
            </a:r>
            <a:r>
              <a:rPr lang="hr-HR" dirty="0" smtClean="0"/>
              <a:t>!</a:t>
            </a:r>
            <a:r>
              <a:rPr lang="en-US" dirty="0" smtClean="0"/>
              <a:t> </a:t>
            </a:r>
            <a:endParaRPr lang="hr-HR" dirty="0" smtClean="0"/>
          </a:p>
          <a:p>
            <a:pPr lvl="1" fontAlgn="base"/>
            <a:r>
              <a:rPr lang="en-US" dirty="0" smtClean="0"/>
              <a:t>Read </a:t>
            </a:r>
            <a:r>
              <a:rPr lang="en-US" dirty="0"/>
              <a:t>up more about what machine learning actually </a:t>
            </a:r>
            <a:r>
              <a:rPr lang="en-US" dirty="0" smtClean="0"/>
              <a:t>is </a:t>
            </a:r>
            <a:endParaRPr lang="hr-HR" dirty="0" smtClean="0"/>
          </a:p>
          <a:p>
            <a:pPr lvl="1" fontAlgn="base"/>
            <a:r>
              <a:rPr lang="en-US" dirty="0" smtClean="0"/>
              <a:t>Look </a:t>
            </a:r>
            <a:r>
              <a:rPr lang="en-US" dirty="0"/>
              <a:t>at different applications that are used in machine learning and start thinking about even if you don't work on them right </a:t>
            </a:r>
            <a:r>
              <a:rPr lang="en-US" dirty="0" smtClean="0"/>
              <a:t>now.</a:t>
            </a:r>
            <a:endParaRPr lang="hr-HR" dirty="0" smtClean="0"/>
          </a:p>
          <a:p>
            <a:pPr lvl="1" fontAlgn="base"/>
            <a:r>
              <a:rPr lang="hr-HR" dirty="0" smtClean="0"/>
              <a:t>Ask yourself - </a:t>
            </a:r>
            <a:r>
              <a:rPr lang="en-US" dirty="0" smtClean="0"/>
              <a:t>How </a:t>
            </a:r>
            <a:r>
              <a:rPr lang="en-US" dirty="0"/>
              <a:t>would </a:t>
            </a:r>
            <a:r>
              <a:rPr lang="hr-HR" dirty="0" smtClean="0"/>
              <a:t>I</a:t>
            </a:r>
            <a:r>
              <a:rPr lang="en-US" dirty="0" smtClean="0"/>
              <a:t> </a:t>
            </a:r>
            <a:r>
              <a:rPr lang="en-US" dirty="0"/>
              <a:t>test this? </a:t>
            </a:r>
            <a:endParaRPr lang="hr-HR" dirty="0" smtClean="0"/>
          </a:p>
          <a:p>
            <a:pPr lvl="2" fontAlgn="base"/>
            <a:r>
              <a:rPr lang="hr-HR" dirty="0" smtClean="0"/>
              <a:t>First step is</a:t>
            </a:r>
            <a:r>
              <a:rPr lang="en-US" dirty="0" smtClean="0"/>
              <a:t> </a:t>
            </a:r>
            <a:r>
              <a:rPr lang="en-US" dirty="0"/>
              <a:t>to just start thinking about what would your test strategy be on something like a Netflix recommendations page or Twitters timeline of tweets, for example, like how would you test this. </a:t>
            </a:r>
            <a:br>
              <a:rPr lang="en-US" dirty="0"/>
            </a:br>
            <a:endParaRPr lang="en-US" dirty="0"/>
          </a:p>
          <a:p>
            <a:pPr marL="114300" indent="0" fontAlgn="base">
              <a:buNone/>
            </a:pPr>
            <a:r>
              <a:rPr lang="en-US" dirty="0"/>
              <a:t/>
            </a:r>
            <a:br>
              <a:rPr lang="en-US" dirty="0"/>
            </a:br>
            <a:endParaRPr dirty="0"/>
          </a:p>
        </p:txBody>
      </p:sp>
      <p:sp>
        <p:nvSpPr>
          <p:cNvPr id="3" name="TextBox 2"/>
          <p:cNvSpPr txBox="1"/>
          <p:nvPr/>
        </p:nvSpPr>
        <p:spPr>
          <a:xfrm>
            <a:off x="685800" y="291548"/>
            <a:ext cx="7438292" cy="477054"/>
          </a:xfrm>
          <a:prstGeom prst="rect">
            <a:avLst/>
          </a:prstGeom>
          <a:noFill/>
        </p:spPr>
        <p:txBody>
          <a:bodyPr wrap="square" rtlCol="0">
            <a:spAutoFit/>
          </a:bodyPr>
          <a:lstStyle/>
          <a:p>
            <a:r>
              <a:rPr lang="hr-HR" sz="2500" b="1" dirty="0" smtClean="0">
                <a:solidFill>
                  <a:schemeClr val="bg1"/>
                </a:solidFill>
              </a:rPr>
              <a:t>What can we do?</a:t>
            </a:r>
            <a:endParaRPr lang="en-US" sz="2500" dirty="0">
              <a:solidFill>
                <a:schemeClr val="bg1"/>
              </a:solidFill>
            </a:endParaRPr>
          </a:p>
        </p:txBody>
      </p:sp>
    </p:spTree>
    <p:extLst>
      <p:ext uri="{BB962C8B-B14F-4D97-AF65-F5344CB8AC3E}">
        <p14:creationId xmlns:p14="http://schemas.microsoft.com/office/powerpoint/2010/main" val="39529421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49028" y="987806"/>
            <a:ext cx="8111836" cy="784800"/>
          </a:xfrm>
          <a:prstGeom prst="rect">
            <a:avLst/>
          </a:prstGeom>
        </p:spPr>
        <p:txBody>
          <a:bodyPr spcFirstLastPara="1" wrap="square" lIns="91425" tIns="91425" rIns="91425" bIns="91425" anchor="t" anchorCtr="0">
            <a:noAutofit/>
          </a:bodyPr>
          <a:lstStyle/>
          <a:p>
            <a:pPr marL="114300" indent="0" fontAlgn="base">
              <a:buNone/>
            </a:pPr>
            <a:r>
              <a:rPr lang="en-US" dirty="0"/>
              <a:t/>
            </a:r>
            <a:br>
              <a:rPr lang="en-US" dirty="0"/>
            </a:br>
            <a:endParaRPr lang="en-US" dirty="0"/>
          </a:p>
          <a:p>
            <a:pPr marL="114300" indent="0" fontAlgn="base">
              <a:buNone/>
            </a:pPr>
            <a:r>
              <a:rPr lang="en-US" dirty="0"/>
              <a:t/>
            </a:r>
            <a:br>
              <a:rPr lang="en-US" dirty="0"/>
            </a:br>
            <a:endParaRPr lang="en-US" dirty="0"/>
          </a:p>
          <a:p>
            <a:pPr marL="114300" indent="0" fontAlgn="base">
              <a:buNone/>
            </a:pPr>
            <a:r>
              <a:rPr lang="en-US" dirty="0"/>
              <a:t/>
            </a:r>
            <a:br>
              <a:rPr lang="en-US" dirty="0"/>
            </a:br>
            <a:endParaRPr dirty="0"/>
          </a:p>
        </p:txBody>
      </p:sp>
      <p:pic>
        <p:nvPicPr>
          <p:cNvPr id="2" name="Picture 1"/>
          <p:cNvPicPr>
            <a:picLocks noChangeAspect="1"/>
          </p:cNvPicPr>
          <p:nvPr/>
        </p:nvPicPr>
        <p:blipFill>
          <a:blip r:embed="rId4"/>
          <a:stretch>
            <a:fillRect/>
          </a:stretch>
        </p:blipFill>
        <p:spPr>
          <a:xfrm>
            <a:off x="2104418" y="903752"/>
            <a:ext cx="4784162" cy="3441904"/>
          </a:xfrm>
          <a:prstGeom prst="rect">
            <a:avLst/>
          </a:prstGeom>
        </p:spPr>
      </p:pic>
      <p:pic>
        <p:nvPicPr>
          <p:cNvPr id="5" name="Picture 2" descr="Slikovni rezultat za question mark"/>
          <p:cNvPicPr>
            <a:picLocks noChangeAspect="1" noChangeArrowheads="1"/>
          </p:cNvPicPr>
          <p:nvPr/>
        </p:nvPicPr>
        <p:blipFill>
          <a:blip r:embed="rId5">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1389052">
            <a:off x="6237502" y="924038"/>
            <a:ext cx="3050608" cy="30506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likovni rezultat za question mark"/>
          <p:cNvPicPr>
            <a:picLocks noChangeAspect="1" noChangeArrowheads="1"/>
          </p:cNvPicPr>
          <p:nvPr/>
        </p:nvPicPr>
        <p:blipFill>
          <a:blip r:embed="rId5">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0173566">
            <a:off x="-74363" y="1099400"/>
            <a:ext cx="3050608" cy="3050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5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434558" y="1708501"/>
            <a:ext cx="8111836" cy="784800"/>
          </a:xfrm>
          <a:prstGeom prst="rect">
            <a:avLst/>
          </a:prstGeom>
        </p:spPr>
        <p:txBody>
          <a:bodyPr spcFirstLastPara="1" wrap="square" lIns="91425" tIns="91425" rIns="91425" bIns="91425" anchor="t" anchorCtr="0">
            <a:noAutofit/>
          </a:bodyPr>
          <a:lstStyle/>
          <a:p>
            <a:pPr fontAlgn="base"/>
            <a:r>
              <a:rPr lang="hr-HR" sz="2000" dirty="0" smtClean="0"/>
              <a:t>There is no exact</a:t>
            </a:r>
          </a:p>
          <a:p>
            <a:pPr marL="114300" indent="0" fontAlgn="base">
              <a:buNone/>
            </a:pPr>
            <a:r>
              <a:rPr lang="hr-HR" sz="2000" dirty="0"/>
              <a:t> </a:t>
            </a:r>
            <a:r>
              <a:rPr lang="hr-HR" sz="2000" dirty="0" smtClean="0"/>
              <a:t>     RIGHT or WRONG answer</a:t>
            </a:r>
            <a:endParaRPr lang="en-US" sz="2000" dirty="0"/>
          </a:p>
          <a:p>
            <a:pPr marL="114300" indent="0">
              <a:buNone/>
            </a:pPr>
            <a:endParaRPr dirty="0"/>
          </a:p>
        </p:txBody>
      </p:sp>
      <p:sp>
        <p:nvSpPr>
          <p:cNvPr id="3" name="TextBox 2"/>
          <p:cNvSpPr txBox="1"/>
          <p:nvPr/>
        </p:nvSpPr>
        <p:spPr>
          <a:xfrm>
            <a:off x="311727" y="471658"/>
            <a:ext cx="6027234" cy="477054"/>
          </a:xfrm>
          <a:prstGeom prst="rect">
            <a:avLst/>
          </a:prstGeom>
          <a:noFill/>
        </p:spPr>
        <p:txBody>
          <a:bodyPr wrap="square" rtlCol="0">
            <a:spAutoFit/>
          </a:bodyPr>
          <a:lstStyle/>
          <a:p>
            <a:r>
              <a:rPr lang="hr-HR" sz="2500" b="1" dirty="0" smtClean="0">
                <a:solidFill>
                  <a:schemeClr val="bg1"/>
                </a:solidFill>
              </a:rPr>
              <a:t>#1 Learn how it learns</a:t>
            </a:r>
            <a:endParaRPr lang="en-US" sz="2500" dirty="0">
              <a:solidFill>
                <a:schemeClr val="bg1"/>
              </a:solidFill>
            </a:endParaRPr>
          </a:p>
        </p:txBody>
      </p:sp>
      <p:pic>
        <p:nvPicPr>
          <p:cNvPr id="2" name="Picture 1"/>
          <p:cNvPicPr>
            <a:picLocks noChangeAspect="1"/>
          </p:cNvPicPr>
          <p:nvPr/>
        </p:nvPicPr>
        <p:blipFill>
          <a:blip r:embed="rId4"/>
          <a:stretch>
            <a:fillRect/>
          </a:stretch>
        </p:blipFill>
        <p:spPr>
          <a:xfrm>
            <a:off x="5407753" y="1030477"/>
            <a:ext cx="3339559" cy="3789332"/>
          </a:xfrm>
          <a:prstGeom prst="rect">
            <a:avLst/>
          </a:prstGeom>
        </p:spPr>
      </p:pic>
    </p:spTree>
    <p:extLst>
      <p:ext uri="{BB962C8B-B14F-4D97-AF65-F5344CB8AC3E}">
        <p14:creationId xmlns:p14="http://schemas.microsoft.com/office/powerpoint/2010/main" val="41115392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293302" y="1409889"/>
            <a:ext cx="8111836" cy="784800"/>
          </a:xfrm>
          <a:prstGeom prst="rect">
            <a:avLst/>
          </a:prstGeom>
        </p:spPr>
        <p:txBody>
          <a:bodyPr spcFirstLastPara="1" wrap="square" lIns="91425" tIns="91425" rIns="91425" bIns="91425" anchor="t" anchorCtr="0">
            <a:noAutofit/>
          </a:bodyPr>
          <a:lstStyle/>
          <a:p>
            <a:pPr fontAlgn="base"/>
            <a:r>
              <a:rPr lang="hr-HR" sz="2000" dirty="0" smtClean="0"/>
              <a:t>If the system hasn’t learned anything yet, it would randomly offer advertisements.</a:t>
            </a:r>
          </a:p>
          <a:p>
            <a:pPr marL="114300" indent="0" fontAlgn="base">
              <a:buNone/>
            </a:pPr>
            <a:endParaRPr lang="hr-HR" sz="2000" dirty="0" smtClean="0"/>
          </a:p>
          <a:p>
            <a:pPr fontAlgn="base"/>
            <a:r>
              <a:rPr lang="hr-HR" sz="2000" dirty="0" smtClean="0"/>
              <a:t>What would I like this system to learn?</a:t>
            </a:r>
          </a:p>
          <a:p>
            <a:pPr marL="114300" indent="0" fontAlgn="base">
              <a:buNone/>
            </a:pPr>
            <a:r>
              <a:rPr lang="hr-HR" sz="2000" dirty="0" smtClean="0"/>
              <a:t>e.g. Men like pants, women like dresses?</a:t>
            </a:r>
          </a:p>
          <a:p>
            <a:pPr marL="114300" indent="0" fontAlgn="base">
              <a:buNone/>
            </a:pPr>
            <a:endParaRPr lang="hr-HR" sz="2000" dirty="0"/>
          </a:p>
          <a:p>
            <a:pPr marL="114300" indent="0" fontAlgn="base">
              <a:buNone/>
            </a:pPr>
            <a:endParaRPr lang="en-US" sz="2000" dirty="0"/>
          </a:p>
          <a:p>
            <a:pPr marL="114300" indent="0">
              <a:buNone/>
            </a:pPr>
            <a:endParaRPr dirty="0"/>
          </a:p>
        </p:txBody>
      </p:sp>
      <p:sp>
        <p:nvSpPr>
          <p:cNvPr id="3" name="TextBox 2"/>
          <p:cNvSpPr txBox="1"/>
          <p:nvPr/>
        </p:nvSpPr>
        <p:spPr>
          <a:xfrm>
            <a:off x="468114" y="567193"/>
            <a:ext cx="6027234" cy="477054"/>
          </a:xfrm>
          <a:prstGeom prst="rect">
            <a:avLst/>
          </a:prstGeom>
          <a:noFill/>
        </p:spPr>
        <p:txBody>
          <a:bodyPr wrap="square" rtlCol="0">
            <a:spAutoFit/>
          </a:bodyPr>
          <a:lstStyle/>
          <a:p>
            <a:r>
              <a:rPr lang="hr-HR" sz="2500" b="1" dirty="0" smtClean="0">
                <a:solidFill>
                  <a:schemeClr val="bg1"/>
                </a:solidFill>
              </a:rPr>
              <a:t>#2 Train the system</a:t>
            </a:r>
            <a:endParaRPr lang="en-US" sz="2500" dirty="0">
              <a:solidFill>
                <a:schemeClr val="bg1"/>
              </a:solidFill>
            </a:endParaRPr>
          </a:p>
        </p:txBody>
      </p:sp>
      <p:pic>
        <p:nvPicPr>
          <p:cNvPr id="2" name="Picture 1"/>
          <p:cNvPicPr>
            <a:picLocks noChangeAspect="1"/>
          </p:cNvPicPr>
          <p:nvPr/>
        </p:nvPicPr>
        <p:blipFill>
          <a:blip r:embed="rId4"/>
          <a:stretch>
            <a:fillRect/>
          </a:stretch>
        </p:blipFill>
        <p:spPr>
          <a:xfrm>
            <a:off x="5620624" y="1916058"/>
            <a:ext cx="3143408" cy="2882208"/>
          </a:xfrm>
          <a:prstGeom prst="rect">
            <a:avLst/>
          </a:prstGeom>
        </p:spPr>
      </p:pic>
    </p:spTree>
    <p:extLst>
      <p:ext uri="{BB962C8B-B14F-4D97-AF65-F5344CB8AC3E}">
        <p14:creationId xmlns:p14="http://schemas.microsoft.com/office/powerpoint/2010/main" val="28864491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537882" y="828894"/>
            <a:ext cx="6293789" cy="3916953"/>
          </a:xfrm>
          <a:prstGeom prst="rect">
            <a:avLst/>
          </a:prstGeom>
        </p:spPr>
      </p:pic>
      <p:sp>
        <p:nvSpPr>
          <p:cNvPr id="3" name="TextBox 2"/>
          <p:cNvSpPr txBox="1"/>
          <p:nvPr/>
        </p:nvSpPr>
        <p:spPr>
          <a:xfrm>
            <a:off x="413113" y="139012"/>
            <a:ext cx="6027234" cy="477054"/>
          </a:xfrm>
          <a:prstGeom prst="rect">
            <a:avLst/>
          </a:prstGeom>
          <a:noFill/>
        </p:spPr>
        <p:txBody>
          <a:bodyPr wrap="square" rtlCol="0">
            <a:spAutoFit/>
          </a:bodyPr>
          <a:lstStyle/>
          <a:p>
            <a:r>
              <a:rPr lang="hr-HR" sz="2500" b="1" dirty="0" smtClean="0">
                <a:solidFill>
                  <a:schemeClr val="bg1"/>
                </a:solidFill>
              </a:rPr>
              <a:t>#2 Train the system </a:t>
            </a:r>
            <a:endParaRPr lang="en-US" sz="2500" dirty="0">
              <a:solidFill>
                <a:schemeClr val="bg1"/>
              </a:solidFill>
            </a:endParaRPr>
          </a:p>
        </p:txBody>
      </p:sp>
      <p:pic>
        <p:nvPicPr>
          <p:cNvPr id="5" name="Picture 4"/>
          <p:cNvPicPr>
            <a:picLocks noChangeAspect="1"/>
          </p:cNvPicPr>
          <p:nvPr/>
        </p:nvPicPr>
        <p:blipFill>
          <a:blip r:embed="rId5"/>
          <a:stretch>
            <a:fillRect/>
          </a:stretch>
        </p:blipFill>
        <p:spPr>
          <a:xfrm>
            <a:off x="1265426" y="1107656"/>
            <a:ext cx="7790329" cy="3747247"/>
          </a:xfrm>
          <a:prstGeom prst="rect">
            <a:avLst/>
          </a:prstGeom>
        </p:spPr>
      </p:pic>
      <p:pic>
        <p:nvPicPr>
          <p:cNvPr id="6" name="Picture 5"/>
          <p:cNvPicPr>
            <a:picLocks noChangeAspect="1"/>
          </p:cNvPicPr>
          <p:nvPr/>
        </p:nvPicPr>
        <p:blipFill>
          <a:blip r:embed="rId6"/>
          <a:stretch>
            <a:fillRect/>
          </a:stretch>
        </p:blipFill>
        <p:spPr>
          <a:xfrm>
            <a:off x="413113" y="714112"/>
            <a:ext cx="8602474" cy="4146516"/>
          </a:xfrm>
          <a:prstGeom prst="rect">
            <a:avLst/>
          </a:prstGeom>
        </p:spPr>
      </p:pic>
    </p:spTree>
    <p:extLst>
      <p:ext uri="{BB962C8B-B14F-4D97-AF65-F5344CB8AC3E}">
        <p14:creationId xmlns:p14="http://schemas.microsoft.com/office/powerpoint/2010/main" val="101848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59"/>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385997" y="90055"/>
            <a:ext cx="7524943" cy="4634345"/>
          </a:xfrm>
          <a:prstGeom prst="rect">
            <a:avLst/>
          </a:prstGeom>
        </p:spPr>
      </p:pic>
      <p:pic>
        <p:nvPicPr>
          <p:cNvPr id="5" name="Picture 4"/>
          <p:cNvPicPr>
            <a:picLocks noChangeAspect="1"/>
          </p:cNvPicPr>
          <p:nvPr/>
        </p:nvPicPr>
        <p:blipFill>
          <a:blip r:embed="rId5"/>
          <a:stretch>
            <a:fillRect/>
          </a:stretch>
        </p:blipFill>
        <p:spPr>
          <a:xfrm>
            <a:off x="895314" y="554182"/>
            <a:ext cx="8034741" cy="44779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293302" y="1409889"/>
            <a:ext cx="8111836" cy="784800"/>
          </a:xfrm>
          <a:prstGeom prst="rect">
            <a:avLst/>
          </a:prstGeom>
        </p:spPr>
        <p:txBody>
          <a:bodyPr spcFirstLastPara="1" wrap="square" lIns="91425" tIns="91425" rIns="91425" bIns="91425" anchor="t" anchorCtr="0">
            <a:noAutofit/>
          </a:bodyPr>
          <a:lstStyle/>
          <a:p>
            <a:pPr marL="114300" indent="0" fontAlgn="base">
              <a:buNone/>
            </a:pPr>
            <a:endParaRPr lang="hr-HR" sz="2000" dirty="0"/>
          </a:p>
          <a:p>
            <a:pPr marL="114300" indent="0" fontAlgn="base">
              <a:buNone/>
            </a:pPr>
            <a:endParaRPr lang="en-US" sz="2000" dirty="0"/>
          </a:p>
          <a:p>
            <a:pPr marL="114300" indent="0">
              <a:buNone/>
            </a:pPr>
            <a:endParaRPr dirty="0"/>
          </a:p>
        </p:txBody>
      </p:sp>
      <p:sp>
        <p:nvSpPr>
          <p:cNvPr id="3" name="TextBox 2"/>
          <p:cNvSpPr txBox="1"/>
          <p:nvPr/>
        </p:nvSpPr>
        <p:spPr>
          <a:xfrm>
            <a:off x="468114" y="567193"/>
            <a:ext cx="6027234" cy="477054"/>
          </a:xfrm>
          <a:prstGeom prst="rect">
            <a:avLst/>
          </a:prstGeom>
          <a:noFill/>
        </p:spPr>
        <p:txBody>
          <a:bodyPr wrap="square" rtlCol="0">
            <a:spAutoFit/>
          </a:bodyPr>
          <a:lstStyle/>
          <a:p>
            <a:r>
              <a:rPr lang="hr-HR" sz="2500" b="1" dirty="0" smtClean="0">
                <a:solidFill>
                  <a:schemeClr val="bg1"/>
                </a:solidFill>
              </a:rPr>
              <a:t>#2 Train the system</a:t>
            </a:r>
            <a:endParaRPr lang="en-US" sz="2500" dirty="0">
              <a:solidFill>
                <a:schemeClr val="bg1"/>
              </a:solidFill>
            </a:endParaRPr>
          </a:p>
        </p:txBody>
      </p:sp>
      <p:sp>
        <p:nvSpPr>
          <p:cNvPr id="4" name="TextBox 3"/>
          <p:cNvSpPr txBox="1"/>
          <p:nvPr/>
        </p:nvSpPr>
        <p:spPr>
          <a:xfrm>
            <a:off x="1006679" y="1560352"/>
            <a:ext cx="7776594" cy="2246769"/>
          </a:xfrm>
          <a:prstGeom prst="rect">
            <a:avLst/>
          </a:prstGeom>
          <a:noFill/>
        </p:spPr>
        <p:txBody>
          <a:bodyPr wrap="square" rtlCol="0">
            <a:spAutoFit/>
          </a:bodyPr>
          <a:lstStyle/>
          <a:p>
            <a:r>
              <a:rPr lang="hr-HR" sz="2000" dirty="0" smtClean="0">
                <a:solidFill>
                  <a:schemeClr val="bg1"/>
                </a:solidFill>
                <a:latin typeface="Zilla Slab Light" panose="020B0604020202020204" charset="0"/>
                <a:ea typeface="Zilla Slab Light" panose="020B0604020202020204" charset="0"/>
              </a:rPr>
              <a:t>What was the problem?</a:t>
            </a:r>
          </a:p>
          <a:p>
            <a:r>
              <a:rPr lang="hr-HR" sz="2000" dirty="0" smtClean="0">
                <a:solidFill>
                  <a:schemeClr val="bg1"/>
                </a:solidFill>
                <a:latin typeface="Zilla Slab Light" panose="020B0604020202020204" charset="0"/>
                <a:ea typeface="Zilla Slab Light" panose="020B0604020202020204" charset="0"/>
              </a:rPr>
              <a:t>= System displayed adds with products which sold most to all customers!!</a:t>
            </a:r>
          </a:p>
          <a:p>
            <a:endParaRPr lang="hr-HR" sz="2000" dirty="0">
              <a:solidFill>
                <a:schemeClr val="bg1"/>
              </a:solidFill>
              <a:latin typeface="Zilla Slab Light" panose="020B0604020202020204" charset="0"/>
              <a:ea typeface="Zilla Slab Light" panose="020B0604020202020204" charset="0"/>
            </a:endParaRPr>
          </a:p>
          <a:p>
            <a:r>
              <a:rPr lang="hr-HR" sz="2000" dirty="0" smtClean="0">
                <a:solidFill>
                  <a:schemeClr val="bg1"/>
                </a:solidFill>
                <a:latin typeface="Zilla Slab Light" panose="020B0604020202020204" charset="0"/>
                <a:ea typeface="Zilla Slab Light" panose="020B0604020202020204" charset="0"/>
              </a:rPr>
              <a:t>Solution?</a:t>
            </a:r>
          </a:p>
          <a:p>
            <a:r>
              <a:rPr lang="hr-HR" sz="2000" dirty="0" smtClean="0">
                <a:solidFill>
                  <a:schemeClr val="bg1"/>
                </a:solidFill>
                <a:latin typeface="Zilla Slab Light" panose="020B0604020202020204" charset="0"/>
                <a:ea typeface="Zilla Slab Light" panose="020B0604020202020204" charset="0"/>
              </a:rPr>
              <a:t>#1 Throw models!</a:t>
            </a:r>
          </a:p>
          <a:p>
            <a:r>
              <a:rPr lang="hr-HR" sz="2000" dirty="0" smtClean="0">
                <a:solidFill>
                  <a:schemeClr val="bg1"/>
                </a:solidFill>
                <a:latin typeface="Zilla Slab Light" panose="020B0604020202020204" charset="0"/>
                <a:ea typeface="Zilla Slab Light" panose="020B0604020202020204" charset="0"/>
              </a:rPr>
              <a:t>#2 Give system more data – TO LEARN!</a:t>
            </a:r>
            <a:endParaRPr lang="en-US" sz="2000" dirty="0">
              <a:solidFill>
                <a:schemeClr val="bg1"/>
              </a:solidFill>
              <a:latin typeface="Zilla Slab Light" panose="020B0604020202020204" charset="0"/>
              <a:ea typeface="Zilla Slab Light" panose="020B0604020202020204" charset="0"/>
            </a:endParaRPr>
          </a:p>
        </p:txBody>
      </p:sp>
    </p:spTree>
    <p:extLst>
      <p:ext uri="{BB962C8B-B14F-4D97-AF65-F5344CB8AC3E}">
        <p14:creationId xmlns:p14="http://schemas.microsoft.com/office/powerpoint/2010/main" val="1912284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468114" y="1389719"/>
            <a:ext cx="8111836" cy="784800"/>
          </a:xfrm>
          <a:prstGeom prst="rect">
            <a:avLst/>
          </a:prstGeom>
        </p:spPr>
        <p:txBody>
          <a:bodyPr spcFirstLastPara="1" wrap="square" lIns="91425" tIns="91425" rIns="91425" bIns="91425" anchor="t" anchorCtr="0">
            <a:noAutofit/>
          </a:bodyPr>
          <a:lstStyle/>
          <a:p>
            <a:pPr fontAlgn="base"/>
            <a:r>
              <a:rPr lang="hr-HR" sz="2000" dirty="0" smtClean="0"/>
              <a:t>As technology advances, so must our test approaches</a:t>
            </a:r>
          </a:p>
          <a:p>
            <a:pPr fontAlgn="base"/>
            <a:r>
              <a:rPr lang="hr-HR" sz="2000" dirty="0" smtClean="0"/>
              <a:t>Challenge your thoughts and beliefs</a:t>
            </a:r>
          </a:p>
          <a:p>
            <a:pPr fontAlgn="base"/>
            <a:r>
              <a:rPr lang="hr-HR" sz="2000" dirty="0" smtClean="0"/>
              <a:t>The need for automation became more apparent</a:t>
            </a:r>
            <a:endParaRPr lang="en-US" sz="2000" dirty="0"/>
          </a:p>
          <a:p>
            <a:pPr marL="114300" indent="0">
              <a:buNone/>
            </a:pPr>
            <a:endParaRPr dirty="0"/>
          </a:p>
        </p:txBody>
      </p:sp>
      <p:sp>
        <p:nvSpPr>
          <p:cNvPr id="3" name="TextBox 2"/>
          <p:cNvSpPr txBox="1"/>
          <p:nvPr/>
        </p:nvSpPr>
        <p:spPr>
          <a:xfrm>
            <a:off x="468114" y="567193"/>
            <a:ext cx="6027234" cy="477054"/>
          </a:xfrm>
          <a:prstGeom prst="rect">
            <a:avLst/>
          </a:prstGeom>
          <a:noFill/>
        </p:spPr>
        <p:txBody>
          <a:bodyPr wrap="square" rtlCol="0">
            <a:spAutoFit/>
          </a:bodyPr>
          <a:lstStyle/>
          <a:p>
            <a:r>
              <a:rPr lang="hr-HR" sz="2500" b="1" dirty="0" smtClean="0">
                <a:solidFill>
                  <a:schemeClr val="bg1"/>
                </a:solidFill>
              </a:rPr>
              <a:t>#3 Prove the Findings</a:t>
            </a:r>
            <a:endParaRPr lang="en-US" sz="2500" dirty="0">
              <a:solidFill>
                <a:schemeClr val="bg1"/>
              </a:solidFill>
            </a:endParaRPr>
          </a:p>
        </p:txBody>
      </p:sp>
    </p:spTree>
    <p:extLst>
      <p:ext uri="{BB962C8B-B14F-4D97-AF65-F5344CB8AC3E}">
        <p14:creationId xmlns:p14="http://schemas.microsoft.com/office/powerpoint/2010/main" val="32933284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334616" y="4326550"/>
            <a:ext cx="5178287" cy="1159800"/>
          </a:xfrm>
          <a:prstGeom prst="rect">
            <a:avLst/>
          </a:prstGeom>
        </p:spPr>
        <p:txBody>
          <a:bodyPr spcFirstLastPara="1" wrap="square" lIns="91425" tIns="91425" rIns="91425" bIns="91425" anchor="b" anchorCtr="0">
            <a:noAutofit/>
          </a:bodyPr>
          <a:lstStyle/>
          <a:p>
            <a:r>
              <a:rPr lang="en-US" dirty="0"/>
              <a:t>We don’t need more automation </a:t>
            </a:r>
            <a:r>
              <a:rPr lang="en-US" dirty="0" smtClean="0"/>
              <a:t>engineers</a:t>
            </a:r>
            <a:r>
              <a:rPr lang="hr-HR" dirty="0" smtClean="0"/>
              <a:t/>
            </a:r>
            <a:br>
              <a:rPr lang="hr-HR" dirty="0" smtClean="0"/>
            </a:br>
            <a:r>
              <a:rPr lang="hr-HR" dirty="0"/>
              <a:t/>
            </a:r>
            <a:br>
              <a:rPr lang="hr-HR" dirty="0"/>
            </a:br>
            <a:r>
              <a:rPr lang="hr-HR" sz="3000" dirty="0" smtClean="0"/>
              <a:t>by Bas Dijkstra</a:t>
            </a:r>
            <a:r>
              <a:rPr lang="en-US" dirty="0"/>
              <a:t/>
            </a:r>
            <a:br>
              <a:rPr lang="en-US" dirty="0"/>
            </a:br>
            <a:r>
              <a:rPr lang="en-US" dirty="0"/>
              <a:t/>
            </a:r>
            <a:br>
              <a:rPr lang="en-US" dirty="0"/>
            </a:br>
            <a:endParaRPr dirty="0"/>
          </a:p>
        </p:txBody>
      </p:sp>
    </p:spTree>
    <p:extLst>
      <p:ext uri="{BB962C8B-B14F-4D97-AF65-F5344CB8AC3E}">
        <p14:creationId xmlns:p14="http://schemas.microsoft.com/office/powerpoint/2010/main" val="3214680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68422" y="700643"/>
            <a:ext cx="5290457" cy="1009045"/>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dirty="0" smtClean="0"/>
              <a:t>About the author</a:t>
            </a:r>
            <a:endParaRPr dirty="0"/>
          </a:p>
        </p:txBody>
      </p:sp>
      <p:sp>
        <p:nvSpPr>
          <p:cNvPr id="118" name="Shape 118"/>
          <p:cNvSpPr txBox="1">
            <a:spLocks noGrp="1"/>
          </p:cNvSpPr>
          <p:nvPr>
            <p:ph type="body" idx="1"/>
          </p:nvPr>
        </p:nvSpPr>
        <p:spPr>
          <a:xfrm>
            <a:off x="325917" y="2111360"/>
            <a:ext cx="7214913" cy="2354100"/>
          </a:xfrm>
          <a:prstGeom prst="rect">
            <a:avLst/>
          </a:prstGeom>
        </p:spPr>
        <p:txBody>
          <a:bodyPr spcFirstLastPara="1" wrap="square" lIns="91425" tIns="91425" rIns="91425" bIns="91425" anchor="t" anchorCtr="0">
            <a:noAutofit/>
          </a:bodyPr>
          <a:lstStyle/>
          <a:p>
            <a:pPr fontAlgn="base"/>
            <a:r>
              <a:rPr lang="en-US" sz="2000" dirty="0"/>
              <a:t>Worked in automation for 12 years</a:t>
            </a:r>
          </a:p>
          <a:p>
            <a:pPr fontAlgn="base"/>
            <a:r>
              <a:rPr lang="en-US" sz="2000" dirty="0"/>
              <a:t>For the first 7-8 wrote some horrible, inefficient &amp; invaluable, plain rubbish automation!</a:t>
            </a:r>
          </a:p>
          <a:p>
            <a:pPr fontAlgn="base"/>
            <a:r>
              <a:rPr lang="en-US" sz="2000" dirty="0"/>
              <a:t>...he </a:t>
            </a:r>
            <a:r>
              <a:rPr lang="en-US" sz="2000" dirty="0" err="1"/>
              <a:t>realised</a:t>
            </a:r>
            <a:r>
              <a:rPr lang="en-US" sz="2000" dirty="0"/>
              <a:t> this only </a:t>
            </a:r>
            <a:r>
              <a:rPr lang="en-US" sz="2000" i="1" dirty="0"/>
              <a:t>years </a:t>
            </a:r>
            <a:r>
              <a:rPr lang="en-US" sz="2000" dirty="0"/>
              <a:t>after</a:t>
            </a:r>
          </a:p>
          <a:p>
            <a:pPr fontAlgn="base"/>
            <a:r>
              <a:rPr lang="en-US" sz="2000" dirty="0"/>
              <a:t>He sees a lot of automation engineers still falling into the same trap; as if we as an industry are not moving forward</a:t>
            </a:r>
          </a:p>
          <a:p>
            <a:pPr marL="0" indent="0">
              <a:buNone/>
            </a:pPr>
            <a:endParaRPr lang="en-US" b="1" dirty="0"/>
          </a:p>
          <a:p>
            <a:pPr marL="0" lvl="0" indent="0" rtl="0">
              <a:spcBef>
                <a:spcPts val="0"/>
              </a:spcBef>
              <a:spcAft>
                <a:spcPts val="0"/>
              </a:spcAft>
              <a:buNone/>
            </a:pPr>
            <a:endParaRPr b="1" dirty="0"/>
          </a:p>
        </p:txBody>
      </p:sp>
    </p:spTree>
    <p:extLst>
      <p:ext uri="{BB962C8B-B14F-4D97-AF65-F5344CB8AC3E}">
        <p14:creationId xmlns:p14="http://schemas.microsoft.com/office/powerpoint/2010/main" val="10352988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49028" y="987806"/>
            <a:ext cx="8111836" cy="784800"/>
          </a:xfrm>
          <a:prstGeom prst="rect">
            <a:avLst/>
          </a:prstGeom>
        </p:spPr>
        <p:txBody>
          <a:bodyPr spcFirstLastPara="1" wrap="square" lIns="91425" tIns="91425" rIns="91425" bIns="91425" anchor="t" anchorCtr="0">
            <a:noAutofit/>
          </a:bodyPr>
          <a:lstStyle/>
          <a:p>
            <a:pPr fontAlgn="base"/>
            <a:r>
              <a:rPr lang="en-US" dirty="0"/>
              <a:t>Let’s look at some of the questions on SO:</a:t>
            </a:r>
          </a:p>
          <a:p>
            <a:pPr lvl="1" fontAlgn="base"/>
            <a:r>
              <a:rPr lang="en-US" dirty="0"/>
              <a:t>I'm super new to automation., what tool/language should I start learning? </a:t>
            </a:r>
          </a:p>
          <a:p>
            <a:pPr lvl="1" fontAlgn="base"/>
            <a:r>
              <a:rPr lang="en-US" dirty="0"/>
              <a:t>How can I automate my API testing with Selenium?</a:t>
            </a:r>
          </a:p>
          <a:p>
            <a:pPr lvl="1" fontAlgn="base"/>
            <a:r>
              <a:rPr lang="en-US" dirty="0"/>
              <a:t>How can I retry my failing tests automatically?</a:t>
            </a:r>
          </a:p>
          <a:p>
            <a:pPr lvl="1" fontAlgn="base"/>
            <a:r>
              <a:rPr lang="en-US" dirty="0"/>
              <a:t>I want to create a new super cool shiny keyword-data-driven hybrid multiplatform AI-powered test framework, preferably running on </a:t>
            </a:r>
            <a:r>
              <a:rPr lang="en-US" dirty="0" err="1"/>
              <a:t>blockchain</a:t>
            </a:r>
            <a:r>
              <a:rPr lang="en-US" dirty="0"/>
              <a:t>, help me!</a:t>
            </a:r>
          </a:p>
          <a:p>
            <a:pPr lvl="1" fontAlgn="base"/>
            <a:r>
              <a:rPr lang="en-US" dirty="0"/>
              <a:t>etc.</a:t>
            </a:r>
          </a:p>
          <a:p>
            <a:r>
              <a:rPr lang="en-US" dirty="0"/>
              <a:t>The common denominator to all these? Everything is centered around the tools, tools, tools...</a:t>
            </a:r>
          </a:p>
          <a:p>
            <a:pPr marL="114300" indent="0">
              <a:buNone/>
            </a:pPr>
            <a:r>
              <a:rPr lang="en-US" dirty="0"/>
              <a:t/>
            </a:r>
            <a:br>
              <a:rPr lang="en-US" dirty="0"/>
            </a:br>
            <a:r>
              <a:rPr lang="en-US" dirty="0"/>
              <a:t/>
            </a:r>
            <a:br>
              <a:rPr lang="en-US" dirty="0"/>
            </a:br>
            <a:endParaRPr dirty="0"/>
          </a:p>
        </p:txBody>
      </p:sp>
      <p:sp>
        <p:nvSpPr>
          <p:cNvPr id="3" name="TextBox 2"/>
          <p:cNvSpPr txBox="1"/>
          <p:nvPr/>
        </p:nvSpPr>
        <p:spPr>
          <a:xfrm>
            <a:off x="685800" y="291548"/>
            <a:ext cx="8101940" cy="1369606"/>
          </a:xfrm>
          <a:prstGeom prst="rect">
            <a:avLst/>
          </a:prstGeom>
          <a:noFill/>
        </p:spPr>
        <p:txBody>
          <a:bodyPr wrap="square" rtlCol="0">
            <a:spAutoFit/>
          </a:bodyPr>
          <a:lstStyle/>
          <a:p>
            <a:r>
              <a:rPr lang="en-US" sz="3000" b="1" dirty="0">
                <a:solidFill>
                  <a:schemeClr val="bg1"/>
                </a:solidFill>
                <a:latin typeface="Zilla Slab Light" panose="020B0604020202020204" charset="0"/>
                <a:ea typeface="Zilla Slab Light" panose="020B0604020202020204" charset="0"/>
              </a:rPr>
              <a:t>What do you mean, we’re not moving forward?!</a:t>
            </a:r>
          </a:p>
          <a:p>
            <a:r>
              <a:rPr lang="en-US" sz="2800" dirty="0"/>
              <a:t/>
            </a:r>
            <a:br>
              <a:rPr lang="en-US" sz="2800" dirty="0"/>
            </a:br>
            <a:endParaRPr lang="en-US" sz="2500" dirty="0">
              <a:solidFill>
                <a:schemeClr val="bg1"/>
              </a:solidFill>
            </a:endParaRPr>
          </a:p>
        </p:txBody>
      </p:sp>
    </p:spTree>
    <p:extLst>
      <p:ext uri="{BB962C8B-B14F-4D97-AF65-F5344CB8AC3E}">
        <p14:creationId xmlns:p14="http://schemas.microsoft.com/office/powerpoint/2010/main" val="15821202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3" name="TextBox 2"/>
          <p:cNvSpPr txBox="1"/>
          <p:nvPr/>
        </p:nvSpPr>
        <p:spPr>
          <a:xfrm>
            <a:off x="472044" y="1431580"/>
            <a:ext cx="8101940" cy="1938992"/>
          </a:xfrm>
          <a:prstGeom prst="rect">
            <a:avLst/>
          </a:prstGeom>
          <a:noFill/>
        </p:spPr>
        <p:txBody>
          <a:bodyPr wrap="square" rtlCol="0">
            <a:spAutoFit/>
          </a:bodyPr>
          <a:lstStyle/>
          <a:p>
            <a:pPr algn="ctr"/>
            <a:r>
              <a:rPr lang="en-US" sz="3000" dirty="0">
                <a:solidFill>
                  <a:schemeClr val="bg1"/>
                </a:solidFill>
                <a:latin typeface="Zilla Slab Light" panose="020B0604020202020204" charset="0"/>
                <a:ea typeface="Zilla Slab Light" panose="020B0604020202020204" charset="0"/>
              </a:rPr>
              <a:t>In other words, there’s a lot of questions concerning the </a:t>
            </a:r>
            <a:r>
              <a:rPr lang="en-US" sz="3000" i="1" dirty="0">
                <a:solidFill>
                  <a:schemeClr val="bg1"/>
                </a:solidFill>
                <a:latin typeface="Zilla Slab Light" panose="020B0604020202020204" charset="0"/>
                <a:ea typeface="Zilla Slab Light" panose="020B0604020202020204" charset="0"/>
              </a:rPr>
              <a:t>'how</a:t>
            </a:r>
            <a:r>
              <a:rPr lang="en-US" sz="3000" dirty="0">
                <a:solidFill>
                  <a:schemeClr val="bg1"/>
                </a:solidFill>
                <a:latin typeface="Zilla Slab Light" panose="020B0604020202020204" charset="0"/>
                <a:ea typeface="Zilla Slab Light" panose="020B0604020202020204" charset="0"/>
              </a:rPr>
              <a:t>?' of automation, where asking </a:t>
            </a:r>
            <a:r>
              <a:rPr lang="en-US" sz="3000" i="1" dirty="0">
                <a:solidFill>
                  <a:schemeClr val="bg1"/>
                </a:solidFill>
                <a:latin typeface="Zilla Slab Light" panose="020B0604020202020204" charset="0"/>
                <a:ea typeface="Zilla Slab Light" panose="020B0604020202020204" charset="0"/>
              </a:rPr>
              <a:t>'why</a:t>
            </a:r>
            <a:r>
              <a:rPr lang="en-US" sz="3000" dirty="0">
                <a:solidFill>
                  <a:schemeClr val="bg1"/>
                </a:solidFill>
                <a:latin typeface="Zilla Slab Light" panose="020B0604020202020204" charset="0"/>
                <a:ea typeface="Zilla Slab Light" panose="020B0604020202020204" charset="0"/>
              </a:rPr>
              <a:t>?' and </a:t>
            </a:r>
            <a:r>
              <a:rPr lang="en-US" sz="3000" i="1" dirty="0">
                <a:solidFill>
                  <a:schemeClr val="bg1"/>
                </a:solidFill>
                <a:latin typeface="Zilla Slab Light" panose="020B0604020202020204" charset="0"/>
                <a:ea typeface="Zilla Slab Light" panose="020B0604020202020204" charset="0"/>
              </a:rPr>
              <a:t>'what</a:t>
            </a:r>
            <a:r>
              <a:rPr lang="en-US" sz="3000" dirty="0">
                <a:solidFill>
                  <a:schemeClr val="bg1"/>
                </a:solidFill>
                <a:latin typeface="Zilla Slab Light" panose="020B0604020202020204" charset="0"/>
                <a:ea typeface="Zilla Slab Light" panose="020B0604020202020204" charset="0"/>
              </a:rPr>
              <a:t>?' first would have been a much better approach</a:t>
            </a:r>
          </a:p>
        </p:txBody>
      </p:sp>
    </p:spTree>
    <p:extLst>
      <p:ext uri="{BB962C8B-B14F-4D97-AF65-F5344CB8AC3E}">
        <p14:creationId xmlns:p14="http://schemas.microsoft.com/office/powerpoint/2010/main" val="18877377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3" name="TextBox 2"/>
          <p:cNvSpPr txBox="1"/>
          <p:nvPr/>
        </p:nvSpPr>
        <p:spPr>
          <a:xfrm>
            <a:off x="734173" y="1477121"/>
            <a:ext cx="8101940" cy="4001095"/>
          </a:xfrm>
          <a:prstGeom prst="rect">
            <a:avLst/>
          </a:prstGeom>
          <a:noFill/>
        </p:spPr>
        <p:txBody>
          <a:bodyPr wrap="square" rtlCol="0">
            <a:spAutoFit/>
          </a:bodyPr>
          <a:lstStyle/>
          <a:p>
            <a:pPr algn="ctr"/>
            <a:r>
              <a:rPr lang="hr-HR" sz="5000" dirty="0" smtClean="0">
                <a:solidFill>
                  <a:schemeClr val="bg1"/>
                </a:solidFill>
                <a:latin typeface="Zilla Slab Light" panose="020B0604020202020204" charset="0"/>
                <a:ea typeface="Zilla Slab Light" panose="020B0604020202020204" charset="0"/>
              </a:rPr>
              <a:t>Q: </a:t>
            </a:r>
            <a:r>
              <a:rPr lang="en-US" sz="5000" dirty="0" smtClean="0">
                <a:solidFill>
                  <a:schemeClr val="bg1"/>
                </a:solidFill>
                <a:latin typeface="Zilla Slab Light" panose="020B0604020202020204" charset="0"/>
                <a:ea typeface="Zilla Slab Light" panose="020B0604020202020204" charset="0"/>
              </a:rPr>
              <a:t>How </a:t>
            </a:r>
            <a:r>
              <a:rPr lang="en-US" sz="5000" dirty="0">
                <a:solidFill>
                  <a:schemeClr val="bg1"/>
                </a:solidFill>
                <a:latin typeface="Zilla Slab Light" panose="020B0604020202020204" charset="0"/>
                <a:ea typeface="Zilla Slab Light" panose="020B0604020202020204" charset="0"/>
              </a:rPr>
              <a:t>to </a:t>
            </a:r>
            <a:r>
              <a:rPr lang="en-US" sz="5000" b="1" dirty="0" smtClean="0">
                <a:solidFill>
                  <a:schemeClr val="bg1"/>
                </a:solidFill>
                <a:latin typeface="Zilla Slab Light" panose="020B0604020202020204" charset="0"/>
                <a:ea typeface="Zilla Slab Light" panose="020B0604020202020204" charset="0"/>
              </a:rPr>
              <a:t>improve</a:t>
            </a:r>
            <a:r>
              <a:rPr lang="hr-HR" sz="5000" dirty="0" smtClean="0">
                <a:solidFill>
                  <a:schemeClr val="bg1"/>
                </a:solidFill>
                <a:latin typeface="Zilla Slab Light" panose="020B0604020202020204" charset="0"/>
                <a:ea typeface="Zilla Slab Light" panose="020B0604020202020204" charset="0"/>
              </a:rPr>
              <a:t>?</a:t>
            </a:r>
          </a:p>
          <a:p>
            <a:pPr algn="ctr"/>
            <a:endParaRPr lang="hr-HR" sz="5000" dirty="0">
              <a:solidFill>
                <a:schemeClr val="bg1"/>
              </a:solidFill>
              <a:latin typeface="Zilla Slab Light" panose="020B0604020202020204" charset="0"/>
              <a:ea typeface="Zilla Slab Light" panose="020B0604020202020204" charset="0"/>
            </a:endParaRPr>
          </a:p>
          <a:p>
            <a:r>
              <a:rPr lang="hr-HR" sz="5000" dirty="0" smtClean="0">
                <a:solidFill>
                  <a:schemeClr val="bg1"/>
                </a:solidFill>
                <a:latin typeface="Zilla Slab Light" panose="020B0604020202020204" charset="0"/>
                <a:ea typeface="Zilla Slab Light" panose="020B0604020202020204" charset="0"/>
              </a:rPr>
              <a:t>A: </a:t>
            </a:r>
            <a:r>
              <a:rPr lang="en-US" sz="5000" b="1" dirty="0" smtClean="0">
                <a:solidFill>
                  <a:schemeClr val="bg1"/>
                </a:solidFill>
                <a:latin typeface="Zilla Slab Light" panose="020B0604020202020204" charset="0"/>
                <a:ea typeface="Zilla Slab Light" panose="020B0604020202020204" charset="0"/>
              </a:rPr>
              <a:t>Fix</a:t>
            </a:r>
            <a:r>
              <a:rPr lang="en-US" sz="5000" dirty="0" smtClean="0">
                <a:solidFill>
                  <a:schemeClr val="bg1"/>
                </a:solidFill>
                <a:latin typeface="Zilla Slab Light" panose="020B0604020202020204" charset="0"/>
                <a:ea typeface="Zilla Slab Light" panose="020B0604020202020204" charset="0"/>
              </a:rPr>
              <a:t> automation training!</a:t>
            </a:r>
            <a:endParaRPr lang="en-US" sz="5000" dirty="0">
              <a:solidFill>
                <a:schemeClr val="bg1"/>
              </a:solidFill>
              <a:latin typeface="Zilla Slab Light" panose="020B0604020202020204" charset="0"/>
              <a:ea typeface="Zilla Slab Light" panose="020B0604020202020204" charset="0"/>
            </a:endParaRPr>
          </a:p>
          <a:p>
            <a:r>
              <a:rPr lang="en-US" sz="5400" dirty="0"/>
              <a:t/>
            </a:r>
            <a:br>
              <a:rPr lang="en-US" sz="5400" dirty="0"/>
            </a:br>
            <a:endParaRPr lang="en-US" sz="5000" dirty="0">
              <a:solidFill>
                <a:schemeClr val="bg1"/>
              </a:solidFill>
              <a:latin typeface="Zilla Slab Light" panose="020B0604020202020204" charset="0"/>
              <a:ea typeface="Zilla Slab Light" panose="020B0604020202020204" charset="0"/>
            </a:endParaRPr>
          </a:p>
        </p:txBody>
      </p:sp>
    </p:spTree>
    <p:extLst>
      <p:ext uri="{BB962C8B-B14F-4D97-AF65-F5344CB8AC3E}">
        <p14:creationId xmlns:p14="http://schemas.microsoft.com/office/powerpoint/2010/main" val="129183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49028" y="987806"/>
            <a:ext cx="8111836" cy="784800"/>
          </a:xfrm>
          <a:prstGeom prst="rect">
            <a:avLst/>
          </a:prstGeom>
        </p:spPr>
        <p:txBody>
          <a:bodyPr spcFirstLastPara="1" wrap="square" lIns="91425" tIns="91425" rIns="91425" bIns="91425" anchor="t" anchorCtr="0">
            <a:noAutofit/>
          </a:bodyPr>
          <a:lstStyle/>
          <a:p>
            <a:pPr fontAlgn="base"/>
            <a:r>
              <a:rPr lang="en-US" dirty="0"/>
              <a:t>Software testing</a:t>
            </a:r>
          </a:p>
          <a:p>
            <a:pPr lvl="1" fontAlgn="base"/>
            <a:r>
              <a:rPr lang="en-US" dirty="0"/>
              <a:t>Automation isn’t some end goal in and by itself - it’s an activity that </a:t>
            </a:r>
            <a:r>
              <a:rPr lang="en-US" i="1" dirty="0"/>
              <a:t>supports</a:t>
            </a:r>
            <a:r>
              <a:rPr lang="en-US" dirty="0"/>
              <a:t> testing</a:t>
            </a:r>
          </a:p>
          <a:p>
            <a:pPr lvl="1" fontAlgn="base"/>
            <a:r>
              <a:rPr lang="en-US" dirty="0"/>
              <a:t>To do that, you need a solid grasp of what testing is, and how it’s done</a:t>
            </a:r>
          </a:p>
          <a:p>
            <a:pPr fontAlgn="base"/>
            <a:endParaRPr lang="hr-HR" dirty="0" smtClean="0"/>
          </a:p>
          <a:p>
            <a:pPr fontAlgn="base"/>
            <a:r>
              <a:rPr lang="en-US" dirty="0" smtClean="0"/>
              <a:t>Software </a:t>
            </a:r>
            <a:r>
              <a:rPr lang="en-US" dirty="0"/>
              <a:t>development</a:t>
            </a:r>
          </a:p>
          <a:p>
            <a:pPr lvl="1" fontAlgn="base"/>
            <a:r>
              <a:rPr lang="en-US" dirty="0"/>
              <a:t>Creating automation === creating software! [needs to be reliable, maintainable &amp; efficient</a:t>
            </a:r>
            <a:r>
              <a:rPr lang="en-US" dirty="0" smtClean="0"/>
              <a:t>]</a:t>
            </a:r>
            <a:endParaRPr lang="hr-HR" dirty="0" smtClean="0"/>
          </a:p>
          <a:p>
            <a:pPr lvl="1" fontAlgn="base"/>
            <a:endParaRPr lang="en-US" dirty="0"/>
          </a:p>
          <a:p>
            <a:pPr fontAlgn="base"/>
            <a:r>
              <a:rPr lang="en-US" dirty="0" smtClean="0"/>
              <a:t>Automation </a:t>
            </a:r>
            <a:r>
              <a:rPr lang="en-US" dirty="0"/>
              <a:t>awareness</a:t>
            </a:r>
          </a:p>
          <a:p>
            <a:pPr lvl="1"/>
            <a:r>
              <a:rPr lang="en-US" dirty="0"/>
              <a:t>Awareness about what automation can and </a:t>
            </a:r>
            <a:r>
              <a:rPr lang="en-US" i="1" dirty="0"/>
              <a:t>can’t</a:t>
            </a:r>
            <a:r>
              <a:rPr lang="en-US" dirty="0"/>
              <a:t> do, and the ability to communicate that to your stakeholders</a:t>
            </a:r>
            <a:br>
              <a:rPr lang="en-US" dirty="0"/>
            </a:br>
            <a:r>
              <a:rPr lang="en-US" dirty="0"/>
              <a:t/>
            </a:r>
            <a:br>
              <a:rPr lang="en-US" dirty="0"/>
            </a:br>
            <a:endParaRPr dirty="0"/>
          </a:p>
        </p:txBody>
      </p:sp>
      <p:sp>
        <p:nvSpPr>
          <p:cNvPr id="3" name="TextBox 2"/>
          <p:cNvSpPr txBox="1"/>
          <p:nvPr/>
        </p:nvSpPr>
        <p:spPr>
          <a:xfrm>
            <a:off x="685800" y="291548"/>
            <a:ext cx="8101940" cy="1862048"/>
          </a:xfrm>
          <a:prstGeom prst="rect">
            <a:avLst/>
          </a:prstGeom>
          <a:noFill/>
        </p:spPr>
        <p:txBody>
          <a:bodyPr wrap="square" rtlCol="0">
            <a:spAutoFit/>
          </a:bodyPr>
          <a:lstStyle/>
          <a:p>
            <a:r>
              <a:rPr lang="en-US" sz="3000" dirty="0">
                <a:solidFill>
                  <a:schemeClr val="bg1"/>
                </a:solidFill>
                <a:latin typeface="Zilla Slab Light" panose="020B0604020202020204" charset="0"/>
                <a:ea typeface="Zilla Slab Light" panose="020B0604020202020204" charset="0"/>
              </a:rPr>
              <a:t>Automation training should focus </a:t>
            </a:r>
            <a:r>
              <a:rPr lang="en-US" sz="3000" dirty="0" smtClean="0">
                <a:solidFill>
                  <a:schemeClr val="bg1"/>
                </a:solidFill>
                <a:latin typeface="Zilla Slab Light" panose="020B0604020202020204" charset="0"/>
                <a:ea typeface="Zilla Slab Light" panose="020B0604020202020204" charset="0"/>
              </a:rPr>
              <a:t>on</a:t>
            </a:r>
            <a:r>
              <a:rPr lang="hr-HR" sz="3000" dirty="0" smtClean="0">
                <a:solidFill>
                  <a:schemeClr val="bg1"/>
                </a:solidFill>
                <a:latin typeface="Zilla Slab Light" panose="020B0604020202020204" charset="0"/>
                <a:ea typeface="Zilla Slab Light" panose="020B0604020202020204" charset="0"/>
              </a:rPr>
              <a:t> (1)</a:t>
            </a:r>
            <a:r>
              <a:rPr lang="en-US" sz="3000" dirty="0" smtClean="0">
                <a:solidFill>
                  <a:schemeClr val="bg1"/>
                </a:solidFill>
                <a:latin typeface="Zilla Slab Light" panose="020B0604020202020204" charset="0"/>
                <a:ea typeface="Zilla Slab Light" panose="020B0604020202020204" charset="0"/>
              </a:rPr>
              <a:t>:</a:t>
            </a:r>
            <a:endParaRPr lang="en-US" sz="3000" dirty="0">
              <a:solidFill>
                <a:schemeClr val="bg1"/>
              </a:solidFill>
              <a:latin typeface="Zilla Slab Light" panose="020B0604020202020204" charset="0"/>
              <a:ea typeface="Zilla Slab Light" panose="020B0604020202020204" charset="0"/>
            </a:endParaRPr>
          </a:p>
          <a:p>
            <a:r>
              <a:rPr lang="en-US" sz="3200" dirty="0">
                <a:solidFill>
                  <a:schemeClr val="bg1"/>
                </a:solidFill>
              </a:rPr>
              <a:t/>
            </a:r>
            <a:br>
              <a:rPr lang="en-US" sz="3200" dirty="0">
                <a:solidFill>
                  <a:schemeClr val="bg1"/>
                </a:solidFill>
              </a:rPr>
            </a:br>
            <a:r>
              <a:rPr lang="en-US" sz="2800" dirty="0">
                <a:solidFill>
                  <a:schemeClr val="bg1"/>
                </a:solidFill>
              </a:rPr>
              <a:t/>
            </a:r>
            <a:br>
              <a:rPr lang="en-US" sz="2800" dirty="0">
                <a:solidFill>
                  <a:schemeClr val="bg1"/>
                </a:solidFill>
              </a:rPr>
            </a:br>
            <a:endParaRPr lang="en-US" sz="2500" dirty="0">
              <a:solidFill>
                <a:schemeClr val="bg1"/>
              </a:solidFill>
            </a:endParaRPr>
          </a:p>
        </p:txBody>
      </p:sp>
    </p:spTree>
    <p:extLst>
      <p:ext uri="{BB962C8B-B14F-4D97-AF65-F5344CB8AC3E}">
        <p14:creationId xmlns:p14="http://schemas.microsoft.com/office/powerpoint/2010/main" val="41909267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49028" y="987806"/>
            <a:ext cx="8111836" cy="784800"/>
          </a:xfrm>
          <a:prstGeom prst="rect">
            <a:avLst/>
          </a:prstGeom>
        </p:spPr>
        <p:txBody>
          <a:bodyPr spcFirstLastPara="1" wrap="square" lIns="91425" tIns="91425" rIns="91425" bIns="91425" anchor="t" anchorCtr="0">
            <a:noAutofit/>
          </a:bodyPr>
          <a:lstStyle/>
          <a:p>
            <a:pPr fontAlgn="base"/>
            <a:r>
              <a:rPr lang="en-US" dirty="0"/>
              <a:t>Automation patterns</a:t>
            </a:r>
          </a:p>
          <a:p>
            <a:pPr lvl="1" fontAlgn="base"/>
            <a:r>
              <a:rPr lang="en-US" dirty="0"/>
              <a:t>Learn to recognize and apply generic patterns, independent of tools</a:t>
            </a:r>
          </a:p>
          <a:p>
            <a:pPr lvl="1" fontAlgn="base"/>
            <a:r>
              <a:rPr lang="en-US" dirty="0"/>
              <a:t>e.g. recognize when to automate against the UI vs. against an API of a web application</a:t>
            </a:r>
          </a:p>
          <a:p>
            <a:pPr fontAlgn="base"/>
            <a:r>
              <a:rPr lang="en-US" dirty="0"/>
              <a:t/>
            </a:r>
            <a:br>
              <a:rPr lang="en-US" dirty="0"/>
            </a:br>
            <a:r>
              <a:rPr lang="en-US" dirty="0"/>
              <a:t>Tools </a:t>
            </a:r>
          </a:p>
          <a:p>
            <a:pPr lvl="1" fontAlgn="base"/>
            <a:r>
              <a:rPr lang="en-US" dirty="0"/>
              <a:t>of course, tools are important - just not the </a:t>
            </a:r>
            <a:r>
              <a:rPr lang="en-US" i="1" dirty="0"/>
              <a:t>most </a:t>
            </a:r>
            <a:r>
              <a:rPr lang="en-US" dirty="0"/>
              <a:t>important thing</a:t>
            </a:r>
          </a:p>
          <a:p>
            <a:pPr marL="114300" indent="0">
              <a:buNone/>
            </a:pPr>
            <a:r>
              <a:rPr lang="en-US" dirty="0"/>
              <a:t/>
            </a:r>
            <a:br>
              <a:rPr lang="en-US" dirty="0"/>
            </a:br>
            <a:r>
              <a:rPr lang="en-US" dirty="0"/>
              <a:t/>
            </a:r>
            <a:br>
              <a:rPr lang="en-US" dirty="0"/>
            </a:br>
            <a:endParaRPr dirty="0"/>
          </a:p>
        </p:txBody>
      </p:sp>
      <p:sp>
        <p:nvSpPr>
          <p:cNvPr id="3" name="TextBox 2"/>
          <p:cNvSpPr txBox="1"/>
          <p:nvPr/>
        </p:nvSpPr>
        <p:spPr>
          <a:xfrm>
            <a:off x="685800" y="291548"/>
            <a:ext cx="8101940" cy="2846933"/>
          </a:xfrm>
          <a:prstGeom prst="rect">
            <a:avLst/>
          </a:prstGeom>
          <a:noFill/>
        </p:spPr>
        <p:txBody>
          <a:bodyPr wrap="square" rtlCol="0">
            <a:spAutoFit/>
          </a:bodyPr>
          <a:lstStyle/>
          <a:p>
            <a:r>
              <a:rPr lang="en-US" sz="3000" dirty="0">
                <a:solidFill>
                  <a:schemeClr val="bg1"/>
                </a:solidFill>
                <a:latin typeface="Zilla Slab Light" panose="020B0604020202020204" charset="0"/>
                <a:ea typeface="Zilla Slab Light" panose="020B0604020202020204" charset="0"/>
              </a:rPr>
              <a:t>Automation training should focus </a:t>
            </a:r>
            <a:r>
              <a:rPr lang="en-US" sz="3000" dirty="0" smtClean="0">
                <a:solidFill>
                  <a:schemeClr val="bg1"/>
                </a:solidFill>
                <a:latin typeface="Zilla Slab Light" panose="020B0604020202020204" charset="0"/>
                <a:ea typeface="Zilla Slab Light" panose="020B0604020202020204" charset="0"/>
              </a:rPr>
              <a:t>on</a:t>
            </a:r>
            <a:r>
              <a:rPr lang="hr-HR" sz="3000" dirty="0" smtClean="0">
                <a:solidFill>
                  <a:schemeClr val="bg1"/>
                </a:solidFill>
                <a:latin typeface="Zilla Slab Light" panose="020B0604020202020204" charset="0"/>
                <a:ea typeface="Zilla Slab Light" panose="020B0604020202020204" charset="0"/>
              </a:rPr>
              <a:t> (2)</a:t>
            </a:r>
            <a:r>
              <a:rPr lang="en-US" sz="3000" dirty="0" smtClean="0">
                <a:solidFill>
                  <a:schemeClr val="bg1"/>
                </a:solidFill>
                <a:latin typeface="Zilla Slab Light" panose="020B0604020202020204" charset="0"/>
                <a:ea typeface="Zilla Slab Light" panose="020B0604020202020204" charset="0"/>
              </a:rPr>
              <a:t>:</a:t>
            </a:r>
            <a:endParaRPr lang="en-US" sz="3000" dirty="0">
              <a:solidFill>
                <a:schemeClr val="bg1"/>
              </a:solidFill>
              <a:latin typeface="Zilla Slab Light" panose="020B0604020202020204" charset="0"/>
              <a:ea typeface="Zilla Slab Light" panose="020B0604020202020204" charset="0"/>
            </a:endParaRPr>
          </a:p>
          <a:p>
            <a:endParaRPr lang="hr-HR" sz="3200" dirty="0" smtClean="0">
              <a:solidFill>
                <a:schemeClr val="bg1"/>
              </a:solidFill>
            </a:endParaRPr>
          </a:p>
          <a:p>
            <a:endParaRPr lang="hr-HR" sz="3200" dirty="0" smtClean="0">
              <a:solidFill>
                <a:schemeClr val="bg1"/>
              </a:solidFill>
            </a:endParaRPr>
          </a:p>
          <a:p>
            <a:r>
              <a:rPr lang="en-US" sz="3200" dirty="0">
                <a:solidFill>
                  <a:schemeClr val="bg1"/>
                </a:solidFill>
              </a:rPr>
              <a:t/>
            </a:r>
            <a:br>
              <a:rPr lang="en-US" sz="3200" dirty="0">
                <a:solidFill>
                  <a:schemeClr val="bg1"/>
                </a:solidFill>
              </a:rPr>
            </a:br>
            <a:r>
              <a:rPr lang="en-US" sz="2800" dirty="0">
                <a:solidFill>
                  <a:schemeClr val="bg1"/>
                </a:solidFill>
              </a:rPr>
              <a:t/>
            </a:r>
            <a:br>
              <a:rPr lang="en-US" sz="2800" dirty="0">
                <a:solidFill>
                  <a:schemeClr val="bg1"/>
                </a:solidFill>
              </a:rPr>
            </a:br>
            <a:endParaRPr lang="en-US" sz="2500" dirty="0">
              <a:solidFill>
                <a:schemeClr val="bg1"/>
              </a:solidFill>
            </a:endParaRPr>
          </a:p>
        </p:txBody>
      </p:sp>
    </p:spTree>
    <p:extLst>
      <p:ext uri="{BB962C8B-B14F-4D97-AF65-F5344CB8AC3E}">
        <p14:creationId xmlns:p14="http://schemas.microsoft.com/office/powerpoint/2010/main" val="11225184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01527" y="1510320"/>
            <a:ext cx="8545590" cy="784800"/>
          </a:xfrm>
          <a:prstGeom prst="rect">
            <a:avLst/>
          </a:prstGeom>
        </p:spPr>
        <p:txBody>
          <a:bodyPr spcFirstLastPara="1" wrap="square" lIns="91425" tIns="91425" rIns="91425" bIns="91425" anchor="t" anchorCtr="0">
            <a:noAutofit/>
          </a:bodyPr>
          <a:lstStyle/>
          <a:p>
            <a:pPr fontAlgn="base"/>
            <a:r>
              <a:rPr lang="en-US" sz="2000" dirty="0"/>
              <a:t>Stop focusing relentlessly on tools</a:t>
            </a:r>
          </a:p>
          <a:p>
            <a:pPr fontAlgn="base"/>
            <a:r>
              <a:rPr lang="en-US" sz="2000" dirty="0"/>
              <a:t>Share your experiences with others [blog, podcast, meetups, conferences]</a:t>
            </a:r>
          </a:p>
          <a:p>
            <a:pPr fontAlgn="base"/>
            <a:r>
              <a:rPr lang="en-US" sz="2000" dirty="0"/>
              <a:t>Don’t be afraid to confront people saying 100% automation is the goal, or that anyone can automate anything - especially if that person is a tool vendor</a:t>
            </a:r>
          </a:p>
          <a:p>
            <a:r>
              <a:rPr lang="en-US" sz="2000" dirty="0"/>
              <a:t>For every automation task, ask yourself : “</a:t>
            </a:r>
            <a:r>
              <a:rPr lang="en-US" sz="2000" i="1" dirty="0"/>
              <a:t>Why</a:t>
            </a:r>
            <a:r>
              <a:rPr lang="en-US" sz="2000" dirty="0"/>
              <a:t>” and “</a:t>
            </a:r>
            <a:r>
              <a:rPr lang="en-US" sz="2000" i="1" dirty="0"/>
              <a:t>What</a:t>
            </a:r>
            <a:r>
              <a:rPr lang="en-US" sz="2000" dirty="0"/>
              <a:t>”</a:t>
            </a:r>
            <a:r>
              <a:rPr lang="en-US" dirty="0"/>
              <a:t/>
            </a:r>
            <a:br>
              <a:rPr lang="en-US" dirty="0"/>
            </a:br>
            <a:r>
              <a:rPr lang="en-US" dirty="0"/>
              <a:t/>
            </a:r>
            <a:br>
              <a:rPr lang="en-US" dirty="0"/>
            </a:br>
            <a:endParaRPr dirty="0"/>
          </a:p>
        </p:txBody>
      </p:sp>
      <p:sp>
        <p:nvSpPr>
          <p:cNvPr id="3" name="TextBox 2"/>
          <p:cNvSpPr txBox="1"/>
          <p:nvPr/>
        </p:nvSpPr>
        <p:spPr>
          <a:xfrm>
            <a:off x="638298" y="291548"/>
            <a:ext cx="8101940" cy="1477328"/>
          </a:xfrm>
          <a:prstGeom prst="rect">
            <a:avLst/>
          </a:prstGeom>
          <a:noFill/>
        </p:spPr>
        <p:txBody>
          <a:bodyPr wrap="square" rtlCol="0">
            <a:spAutoFit/>
          </a:bodyPr>
          <a:lstStyle/>
          <a:p>
            <a:r>
              <a:rPr lang="en-US" sz="3000" dirty="0">
                <a:solidFill>
                  <a:schemeClr val="bg1"/>
                </a:solidFill>
                <a:latin typeface="Zilla Slab Light" panose="020B0604020202020204" charset="0"/>
                <a:ea typeface="Zilla Slab Light" panose="020B0604020202020204" charset="0"/>
              </a:rPr>
              <a:t>Key takeaways</a:t>
            </a:r>
            <a:br>
              <a:rPr lang="en-US" sz="3000" dirty="0">
                <a:solidFill>
                  <a:schemeClr val="bg1"/>
                </a:solidFill>
                <a:latin typeface="Zilla Slab Light" panose="020B0604020202020204" charset="0"/>
                <a:ea typeface="Zilla Slab Light" panose="020B0604020202020204" charset="0"/>
              </a:rPr>
            </a:br>
            <a:r>
              <a:rPr lang="en-US" sz="3000" dirty="0">
                <a:solidFill>
                  <a:schemeClr val="bg1"/>
                </a:solidFill>
                <a:latin typeface="Zilla Slab Light" panose="020B0604020202020204" charset="0"/>
                <a:ea typeface="Zilla Slab Light" panose="020B0604020202020204" charset="0"/>
              </a:rPr>
              <a:t/>
            </a:r>
            <a:br>
              <a:rPr lang="en-US" sz="3000" dirty="0">
                <a:solidFill>
                  <a:schemeClr val="bg1"/>
                </a:solidFill>
                <a:latin typeface="Zilla Slab Light" panose="020B0604020202020204" charset="0"/>
                <a:ea typeface="Zilla Slab Light" panose="020B0604020202020204" charset="0"/>
              </a:rPr>
            </a:br>
            <a:endParaRPr lang="en-US" sz="3000" dirty="0">
              <a:solidFill>
                <a:schemeClr val="bg1"/>
              </a:solidFill>
              <a:latin typeface="Zilla Slab Light" panose="020B0604020202020204" charset="0"/>
              <a:ea typeface="Zilla Slab Light" panose="020B0604020202020204" charset="0"/>
            </a:endParaRPr>
          </a:p>
        </p:txBody>
      </p:sp>
    </p:spTree>
    <p:extLst>
      <p:ext uri="{BB962C8B-B14F-4D97-AF65-F5344CB8AC3E}">
        <p14:creationId xmlns:p14="http://schemas.microsoft.com/office/powerpoint/2010/main" val="1091166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59"/>
        <p:cNvGrpSpPr/>
        <p:nvPr/>
      </p:nvGrpSpPr>
      <p:grpSpPr>
        <a:xfrm>
          <a:off x="0" y="0"/>
          <a:ext cx="0" cy="0"/>
          <a:chOff x="0" y="0"/>
          <a:chExt cx="0" cy="0"/>
        </a:xfrm>
      </p:grpSpPr>
      <p:sp>
        <p:nvSpPr>
          <p:cNvPr id="2" name="TextBox 1"/>
          <p:cNvSpPr txBox="1"/>
          <p:nvPr/>
        </p:nvSpPr>
        <p:spPr>
          <a:xfrm>
            <a:off x="685800" y="554181"/>
            <a:ext cx="6767946" cy="2246769"/>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hr-HR" sz="2000" dirty="0" smtClean="0">
                <a:solidFill>
                  <a:schemeClr val="bg1"/>
                </a:solidFill>
                <a:latin typeface="Zilla Slab Light" panose="020B0604020202020204" charset="0"/>
                <a:ea typeface="Zilla Slab Light" panose="020B0604020202020204" charset="0"/>
              </a:rPr>
              <a:t>Conference Ticket</a:t>
            </a:r>
          </a:p>
          <a:p>
            <a:endParaRPr lang="hr-HR" sz="2000" dirty="0">
              <a:solidFill>
                <a:schemeClr val="bg1"/>
              </a:solidFill>
              <a:latin typeface="Zilla Slab Light" panose="020B0604020202020204" charset="0"/>
              <a:ea typeface="Zilla Slab Light" panose="020B0604020202020204" charset="0"/>
            </a:endParaRPr>
          </a:p>
          <a:p>
            <a:endParaRPr lang="hr-HR" sz="2000" dirty="0" smtClean="0">
              <a:solidFill>
                <a:schemeClr val="bg1"/>
              </a:solidFill>
              <a:latin typeface="Zilla Slab Light" panose="020B0604020202020204" charset="0"/>
              <a:ea typeface="Zilla Slab Light" panose="020B0604020202020204" charset="0"/>
            </a:endParaRPr>
          </a:p>
          <a:p>
            <a:endParaRPr lang="hr-HR" sz="2000" dirty="0">
              <a:solidFill>
                <a:schemeClr val="bg1"/>
              </a:solidFill>
              <a:latin typeface="Zilla Slab Light" panose="020B0604020202020204" charset="0"/>
              <a:ea typeface="Zilla Slab Light" panose="020B0604020202020204" charset="0"/>
            </a:endParaRPr>
          </a:p>
          <a:p>
            <a:pPr marL="342900" indent="-342900">
              <a:buFont typeface="Arial" panose="020B0604020202020204" pitchFamily="34" charset="0"/>
              <a:buChar char="•"/>
            </a:pPr>
            <a:endParaRPr lang="hr-HR" sz="2000" dirty="0" smtClean="0">
              <a:solidFill>
                <a:schemeClr val="bg1"/>
              </a:solidFill>
              <a:latin typeface="Zilla Slab Light" panose="020B0604020202020204" charset="0"/>
              <a:ea typeface="Zilla Slab Light" panose="020B0604020202020204" charset="0"/>
            </a:endParaRPr>
          </a:p>
          <a:p>
            <a:pPr marL="342900" indent="-342900">
              <a:buFont typeface="Arial" panose="020B0604020202020204" pitchFamily="34" charset="0"/>
              <a:buChar char="•"/>
            </a:pPr>
            <a:endParaRPr lang="hr-HR" sz="2000" dirty="0" smtClean="0">
              <a:solidFill>
                <a:schemeClr val="bg1"/>
              </a:solidFill>
              <a:latin typeface="Zilla Slab Light" panose="020B0604020202020204" charset="0"/>
              <a:ea typeface="Zilla Slab Light" panose="020B0604020202020204" charset="0"/>
            </a:endParaRPr>
          </a:p>
          <a:p>
            <a:endParaRPr lang="en-US" sz="2000" dirty="0">
              <a:latin typeface="Zilla Slab Light" panose="020B0604020202020204" charset="0"/>
              <a:ea typeface="Zilla Slab Light" panose="020B0604020202020204" charset="0"/>
            </a:endParaRPr>
          </a:p>
        </p:txBody>
      </p:sp>
      <p:pic>
        <p:nvPicPr>
          <p:cNvPr id="7" name="Picture 6"/>
          <p:cNvPicPr>
            <a:picLocks noChangeAspect="1"/>
          </p:cNvPicPr>
          <p:nvPr/>
        </p:nvPicPr>
        <p:blipFill>
          <a:blip r:embed="rId4"/>
          <a:stretch>
            <a:fillRect/>
          </a:stretch>
        </p:blipFill>
        <p:spPr>
          <a:xfrm>
            <a:off x="1035194" y="938757"/>
            <a:ext cx="7111279" cy="1538541"/>
          </a:xfrm>
          <a:prstGeom prst="rect">
            <a:avLst/>
          </a:prstGeom>
        </p:spPr>
      </p:pic>
      <p:sp>
        <p:nvSpPr>
          <p:cNvPr id="6" name="TextBox 5"/>
          <p:cNvSpPr txBox="1"/>
          <p:nvPr/>
        </p:nvSpPr>
        <p:spPr>
          <a:xfrm>
            <a:off x="685799" y="2907783"/>
            <a:ext cx="8001001" cy="193899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hr-HR" sz="2000" dirty="0" smtClean="0">
                <a:solidFill>
                  <a:schemeClr val="bg1"/>
                </a:solidFill>
                <a:latin typeface="Zilla Slab Light" panose="020B0604020202020204" charset="0"/>
                <a:ea typeface="Zilla Slab Light" panose="020B0604020202020204" charset="0"/>
              </a:rPr>
              <a:t>Selecting workshops </a:t>
            </a:r>
            <a:r>
              <a:rPr lang="hr-HR" sz="2000" dirty="0">
                <a:solidFill>
                  <a:schemeClr val="bg1"/>
                </a:solidFill>
                <a:latin typeface="Zilla Slab Light" panose="020B0604020202020204" charset="0"/>
                <a:ea typeface="Zilla Slab Light" panose="020B0604020202020204" charset="0"/>
              </a:rPr>
              <a:t>and sessions (</a:t>
            </a:r>
            <a:r>
              <a:rPr lang="hr-HR" sz="2000" dirty="0">
                <a:solidFill>
                  <a:schemeClr val="bg1"/>
                </a:solidFill>
                <a:latin typeface="Zilla Slab Light" panose="020B0604020202020204" charset="0"/>
                <a:ea typeface="Zilla Slab Light" panose="020B0604020202020204" charset="0"/>
                <a:hlinkClick r:id="rId5"/>
              </a:rPr>
              <a:t>https://romaniatesting.ro/program</a:t>
            </a:r>
            <a:r>
              <a:rPr lang="hr-HR" sz="2000" dirty="0" smtClean="0">
                <a:solidFill>
                  <a:schemeClr val="bg1"/>
                </a:solidFill>
                <a:latin typeface="Zilla Slab Light" panose="020B0604020202020204" charset="0"/>
                <a:ea typeface="Zilla Slab Light" panose="020B0604020202020204" charset="0"/>
                <a:hlinkClick r:id="rId5"/>
              </a:rPr>
              <a:t>/</a:t>
            </a:r>
            <a:r>
              <a:rPr lang="hr-HR" sz="2000" dirty="0" smtClean="0">
                <a:solidFill>
                  <a:schemeClr val="bg1"/>
                </a:solidFill>
                <a:latin typeface="Zilla Slab Light" panose="020B0604020202020204" charset="0"/>
                <a:ea typeface="Zilla Slab Light" panose="020B0604020202020204" charset="0"/>
              </a:rPr>
              <a:t> ) -&gt; COME PREPARED:</a:t>
            </a:r>
          </a:p>
          <a:p>
            <a:pPr>
              <a:buClr>
                <a:schemeClr val="bg1"/>
              </a:buClr>
            </a:pPr>
            <a:r>
              <a:rPr lang="hr-HR" sz="2000" dirty="0" smtClean="0">
                <a:solidFill>
                  <a:schemeClr val="bg1"/>
                </a:solidFill>
                <a:latin typeface="Zilla Slab Light" panose="020B0604020202020204" charset="0"/>
                <a:ea typeface="Zilla Slab Light" panose="020B0604020202020204" charset="0"/>
              </a:rPr>
              <a:t>Read, Explore, Google Speakers and research available resources !!!</a:t>
            </a:r>
          </a:p>
          <a:p>
            <a:pPr>
              <a:buClr>
                <a:schemeClr val="bg1"/>
              </a:buClr>
            </a:pPr>
            <a:endParaRPr lang="hr-HR" sz="2000" dirty="0" smtClean="0">
              <a:solidFill>
                <a:schemeClr val="bg1"/>
              </a:solidFill>
              <a:latin typeface="Zilla Slab Light" panose="020B0604020202020204" charset="0"/>
              <a:ea typeface="Zilla Slab Light" panose="020B0604020202020204" charset="0"/>
            </a:endParaRPr>
          </a:p>
          <a:p>
            <a:pPr marL="285750" indent="-285750">
              <a:buClr>
                <a:schemeClr val="bg1"/>
              </a:buClr>
              <a:buFont typeface="Arial" panose="020B0604020202020204" pitchFamily="34" charset="0"/>
              <a:buChar char="•"/>
            </a:pPr>
            <a:r>
              <a:rPr lang="hr-HR" sz="2000" dirty="0" smtClean="0">
                <a:solidFill>
                  <a:schemeClr val="bg1"/>
                </a:solidFill>
                <a:latin typeface="Zilla Slab Light" panose="020B0604020202020204" charset="0"/>
                <a:ea typeface="Zilla Slab Light" panose="020B0604020202020204" charset="0"/>
              </a:rPr>
              <a:t>Preparing for </a:t>
            </a:r>
            <a:r>
              <a:rPr lang="hr-HR" sz="2000" dirty="0">
                <a:solidFill>
                  <a:schemeClr val="bg1"/>
                </a:solidFill>
                <a:latin typeface="Zilla Slab Light" panose="020B0604020202020204" charset="0"/>
                <a:ea typeface="Zilla Slab Light" panose="020B0604020202020204" charset="0"/>
              </a:rPr>
              <a:t>workshops </a:t>
            </a:r>
            <a:r>
              <a:rPr lang="hr-HR" sz="2000" dirty="0" smtClean="0">
                <a:solidFill>
                  <a:schemeClr val="bg1"/>
                </a:solidFill>
                <a:latin typeface="Zilla Slab Light" panose="020B0604020202020204" charset="0"/>
                <a:ea typeface="Zilla Slab Light" panose="020B0604020202020204" charset="0"/>
              </a:rPr>
              <a:t>(e.g. </a:t>
            </a:r>
            <a:r>
              <a:rPr lang="hr-HR" sz="2000" dirty="0" smtClean="0">
                <a:solidFill>
                  <a:schemeClr val="bg1"/>
                </a:solidFill>
                <a:latin typeface="Zilla Slab Light" panose="020B0604020202020204" charset="0"/>
                <a:ea typeface="Zilla Slab Light" panose="020B0604020202020204" charset="0"/>
                <a:hlinkClick r:id="rId6"/>
              </a:rPr>
              <a:t>https</a:t>
            </a:r>
            <a:r>
              <a:rPr lang="hr-HR" sz="2000" dirty="0">
                <a:solidFill>
                  <a:schemeClr val="bg1"/>
                </a:solidFill>
                <a:latin typeface="Zilla Slab Light" panose="020B0604020202020204" charset="0"/>
                <a:ea typeface="Zilla Slab Light" panose="020B0604020202020204" charset="0"/>
                <a:hlinkClick r:id="rId6"/>
              </a:rPr>
              <a:t>://</a:t>
            </a:r>
            <a:r>
              <a:rPr lang="hr-HR" sz="2000" dirty="0" smtClean="0">
                <a:solidFill>
                  <a:schemeClr val="bg1"/>
                </a:solidFill>
                <a:latin typeface="Zilla Slab Light" panose="020B0604020202020204" charset="0"/>
                <a:ea typeface="Zilla Slab Light" panose="020B0604020202020204" charset="0"/>
                <a:hlinkClick r:id="rId6"/>
              </a:rPr>
              <a:t>github.com/angiejones/automation-bookstore</a:t>
            </a:r>
            <a:r>
              <a:rPr lang="hr-HR" sz="2000" dirty="0" smtClean="0">
                <a:solidFill>
                  <a:schemeClr val="bg1"/>
                </a:solidFill>
                <a:latin typeface="Zilla Slab Light" panose="020B0604020202020204" charset="0"/>
                <a:ea typeface="Zilla Slab Light" panose="020B0604020202020204" charset="0"/>
              </a:rPr>
              <a:t> )</a:t>
            </a:r>
            <a:endParaRPr lang="en-US" sz="2000" dirty="0">
              <a:solidFill>
                <a:schemeClr val="bg1"/>
              </a:solidFill>
              <a:latin typeface="Zilla Slab Light" panose="020B0604020202020204" charset="0"/>
              <a:ea typeface="Zilla Slab Light" panose="020B0604020202020204" charset="0"/>
            </a:endParaRPr>
          </a:p>
        </p:txBody>
      </p:sp>
    </p:spTree>
    <p:extLst>
      <p:ext uri="{BB962C8B-B14F-4D97-AF65-F5344CB8AC3E}">
        <p14:creationId xmlns:p14="http://schemas.microsoft.com/office/powerpoint/2010/main" val="1601739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4"/>
        <p:cNvGrpSpPr/>
        <p:nvPr/>
      </p:nvGrpSpPr>
      <p:grpSpPr>
        <a:xfrm>
          <a:off x="0" y="0"/>
          <a:ext cx="0" cy="0"/>
          <a:chOff x="0" y="0"/>
          <a:chExt cx="0" cy="0"/>
        </a:xfrm>
      </p:grpSpPr>
      <p:sp>
        <p:nvSpPr>
          <p:cNvPr id="8" name="Shape 57"/>
          <p:cNvSpPr txBox="1">
            <a:spLocks noGrp="1"/>
          </p:cNvSpPr>
          <p:nvPr>
            <p:ph type="body" idx="1"/>
          </p:nvPr>
        </p:nvSpPr>
        <p:spPr>
          <a:xfrm>
            <a:off x="5019168" y="796317"/>
            <a:ext cx="7341706" cy="3898599"/>
          </a:xfrm>
          <a:prstGeom prst="rect">
            <a:avLst/>
          </a:prstGeom>
        </p:spPr>
        <p:txBody>
          <a:bodyPr spcFirstLastPara="1" wrap="square" lIns="91425" tIns="91425" rIns="91425" bIns="91425" anchor="t" anchorCtr="0">
            <a:noAutofit/>
          </a:bodyPr>
          <a:lstStyle/>
          <a:p>
            <a:pPr marL="0" lvl="0" indent="0">
              <a:buClr>
                <a:schemeClr val="dk1"/>
              </a:buClr>
              <a:buSzPts val="1100"/>
              <a:buNone/>
            </a:pPr>
            <a:endParaRPr lang="hr-HR" dirty="0" smtClean="0">
              <a:solidFill>
                <a:schemeClr val="tx1"/>
              </a:solidFill>
            </a:endParaRPr>
          </a:p>
          <a:p>
            <a:pPr marL="0" lvl="0" indent="0">
              <a:buClr>
                <a:schemeClr val="dk1"/>
              </a:buClr>
              <a:buSzPts val="1100"/>
              <a:buNone/>
            </a:pPr>
            <a:endParaRPr lang="hr-HR" dirty="0">
              <a:solidFill>
                <a:schemeClr val="tx1"/>
              </a:solidFill>
            </a:endParaRPr>
          </a:p>
          <a:p>
            <a:pPr marL="0" lvl="0" indent="0">
              <a:buClr>
                <a:schemeClr val="dk1"/>
              </a:buClr>
              <a:buSzPts val="1100"/>
              <a:buNone/>
            </a:pPr>
            <a:endParaRPr lang="hr-HR" dirty="0" smtClean="0">
              <a:solidFill>
                <a:schemeClr val="tx1"/>
              </a:solidFill>
            </a:endParaRPr>
          </a:p>
          <a:p>
            <a:pPr marL="0" lvl="0" indent="0">
              <a:buClr>
                <a:schemeClr val="dk1"/>
              </a:buClr>
              <a:buSzPts val="1100"/>
              <a:buNone/>
            </a:pPr>
            <a:r>
              <a:rPr lang="en-US" dirty="0" smtClean="0">
                <a:solidFill>
                  <a:schemeClr val="tx1"/>
                </a:solidFill>
              </a:rPr>
              <a:t/>
            </a:r>
            <a:br>
              <a:rPr lang="en-US" dirty="0" smtClean="0">
                <a:solidFill>
                  <a:schemeClr val="tx1"/>
                </a:solidFill>
              </a:rPr>
            </a:br>
            <a:endParaRPr dirty="0">
              <a:solidFill>
                <a:schemeClr val="tx1"/>
              </a:solidFill>
            </a:endParaRPr>
          </a:p>
        </p:txBody>
      </p:sp>
      <p:sp>
        <p:nvSpPr>
          <p:cNvPr id="10" name="Rectangle 9"/>
          <p:cNvSpPr/>
          <p:nvPr/>
        </p:nvSpPr>
        <p:spPr>
          <a:xfrm>
            <a:off x="-29362" y="1282879"/>
            <a:ext cx="4572000" cy="5786199"/>
          </a:xfrm>
          <a:prstGeom prst="rect">
            <a:avLst/>
          </a:prstGeom>
        </p:spPr>
        <p:txBody>
          <a:bodyPr>
            <a:spAutoFit/>
          </a:bodyPr>
          <a:lstStyle/>
          <a:p>
            <a:pPr marL="114300" indent="0" algn="ctr" fontAlgn="base">
              <a:buNone/>
            </a:pPr>
            <a:r>
              <a:rPr lang="en-US" sz="4000" dirty="0">
                <a:solidFill>
                  <a:schemeClr val="bg1"/>
                </a:solidFill>
                <a:latin typeface="Zilla Slab Light" panose="020B0604020202020204" charset="0"/>
                <a:ea typeface="Zilla Slab Light" panose="020B0604020202020204" charset="0"/>
              </a:rPr>
              <a:t>It’s not true we don’t need any more automation </a:t>
            </a:r>
            <a:r>
              <a:rPr lang="en-US" sz="4000" dirty="0" smtClean="0">
                <a:solidFill>
                  <a:schemeClr val="bg1"/>
                </a:solidFill>
                <a:latin typeface="Zilla Slab Light" panose="020B0604020202020204" charset="0"/>
                <a:ea typeface="Zilla Slab Light" panose="020B0604020202020204" charset="0"/>
              </a:rPr>
              <a:t>engineers</a:t>
            </a:r>
            <a:r>
              <a:rPr lang="hr-HR" sz="4000" dirty="0" smtClean="0">
                <a:solidFill>
                  <a:schemeClr val="bg1"/>
                </a:solidFill>
                <a:latin typeface="Zilla Slab Light" panose="020B0604020202020204" charset="0"/>
                <a:ea typeface="Zilla Slab Light" panose="020B0604020202020204" charset="0"/>
              </a:rPr>
              <a:t>...</a:t>
            </a:r>
            <a:endParaRPr lang="en-US" sz="4000" dirty="0">
              <a:solidFill>
                <a:schemeClr val="bg1"/>
              </a:solidFill>
              <a:latin typeface="Zilla Slab Light" panose="020B0604020202020204" charset="0"/>
              <a:ea typeface="Zilla Slab Light" panose="020B0604020202020204" charset="0"/>
            </a:endParaRPr>
          </a:p>
          <a:p>
            <a:pPr algn="ctr" fontAlgn="base"/>
            <a:endParaRPr lang="en-US" dirty="0"/>
          </a:p>
          <a:p>
            <a:pPr marL="114300" indent="0" algn="ctr" fontAlgn="base">
              <a:buNone/>
            </a:pPr>
            <a:endParaRPr lang="en-US" dirty="0"/>
          </a:p>
          <a:p>
            <a:pPr marL="114300" indent="0" algn="ctr" fontAlgn="base">
              <a:buNone/>
            </a:pPr>
            <a:endParaRPr lang="en-US" dirty="0"/>
          </a:p>
          <a:p>
            <a:pPr marL="114300" indent="0" algn="ctr" fontAlgn="base">
              <a:buNone/>
            </a:pPr>
            <a:endParaRPr lang="en-US" dirty="0"/>
          </a:p>
          <a:p>
            <a:pPr marL="114300" indent="0" algn="ctr" fontAlgn="base">
              <a:buNone/>
            </a:pPr>
            <a:endParaRPr lang="en-US" dirty="0"/>
          </a:p>
          <a:p>
            <a:pPr marL="114300" indent="0" algn="ctr" fontAlgn="base">
              <a:buNone/>
            </a:pPr>
            <a:endParaRPr lang="en-US" dirty="0"/>
          </a:p>
          <a:p>
            <a:pPr marL="114300" indent="0" algn="ctr" fontAlgn="base">
              <a:buNone/>
            </a:pPr>
            <a:endParaRPr lang="en-US" dirty="0"/>
          </a:p>
          <a:p>
            <a:pPr marL="114300" indent="0" algn="ctr" fontAlgn="base">
              <a:buNone/>
            </a:pPr>
            <a:endParaRPr lang="en-US" dirty="0"/>
          </a:p>
          <a:p>
            <a:pPr marL="114300" indent="0" algn="ctr" fontAlgn="base">
              <a:buNone/>
            </a:pPr>
            <a:endParaRPr lang="en-US" dirty="0"/>
          </a:p>
          <a:p>
            <a:pPr marL="114300" indent="0" algn="ctr" fontAlgn="base">
              <a:buNone/>
            </a:pPr>
            <a:endParaRPr lang="en-US" dirty="0"/>
          </a:p>
          <a:p>
            <a:pPr marL="114300" indent="0" algn="ctr" fontAlgn="base">
              <a:buNone/>
            </a:pPr>
            <a:endParaRPr lang="en-US" dirty="0"/>
          </a:p>
          <a:p>
            <a:pPr marL="114300" indent="0" algn="ctr" fontAlgn="base">
              <a:buNone/>
            </a:pPr>
            <a:endParaRPr lang="en-US" dirty="0"/>
          </a:p>
          <a:p>
            <a:pPr marL="114300" indent="0" algn="ctr" fontAlgn="base">
              <a:buNone/>
            </a:pPr>
            <a:r>
              <a:rPr lang="en-US" dirty="0"/>
              <a:t/>
            </a:r>
            <a:br>
              <a:rPr lang="en-US" dirty="0"/>
            </a:br>
            <a:r>
              <a:rPr lang="en-US" dirty="0"/>
              <a:t/>
            </a:r>
            <a:br>
              <a:rPr lang="en-US" dirty="0"/>
            </a:br>
            <a:endParaRPr lang="en-US" dirty="0"/>
          </a:p>
        </p:txBody>
      </p:sp>
      <p:sp>
        <p:nvSpPr>
          <p:cNvPr id="11" name="Rectangle 10"/>
          <p:cNvSpPr/>
          <p:nvPr/>
        </p:nvSpPr>
        <p:spPr>
          <a:xfrm>
            <a:off x="4789140" y="524619"/>
            <a:ext cx="3900881" cy="3554819"/>
          </a:xfrm>
          <a:prstGeom prst="rect">
            <a:avLst/>
          </a:prstGeom>
        </p:spPr>
        <p:txBody>
          <a:bodyPr wrap="square">
            <a:spAutoFit/>
          </a:bodyPr>
          <a:lstStyle/>
          <a:p>
            <a:pPr algn="ctr" fontAlgn="base"/>
            <a:endParaRPr lang="hr-HR" sz="4500" dirty="0">
              <a:solidFill>
                <a:schemeClr val="bg1"/>
              </a:solidFill>
              <a:latin typeface="Zilla Slab Light" panose="020B0604020202020204" charset="0"/>
              <a:ea typeface="Zilla Slab Light" panose="020B0604020202020204" charset="0"/>
            </a:endParaRPr>
          </a:p>
          <a:p>
            <a:pPr marL="114300" indent="0" algn="ctr">
              <a:buNone/>
            </a:pPr>
            <a:r>
              <a:rPr lang="en-US" sz="4500" b="1" dirty="0">
                <a:solidFill>
                  <a:schemeClr val="bg1"/>
                </a:solidFill>
                <a:latin typeface="Zilla Slab Light" panose="020B0604020202020204" charset="0"/>
                <a:ea typeface="Zilla Slab Light" panose="020B0604020202020204" charset="0"/>
              </a:rPr>
              <a:t>We need </a:t>
            </a:r>
            <a:r>
              <a:rPr lang="en-US" sz="4500" b="1" i="1" u="sng" dirty="0">
                <a:solidFill>
                  <a:schemeClr val="bg1"/>
                </a:solidFill>
                <a:latin typeface="Zilla Slab Light" panose="020B0604020202020204" charset="0"/>
                <a:ea typeface="Zilla Slab Light" panose="020B0604020202020204" charset="0"/>
              </a:rPr>
              <a:t>BETTER</a:t>
            </a:r>
            <a:r>
              <a:rPr lang="en-US" sz="4500" b="1" dirty="0">
                <a:solidFill>
                  <a:schemeClr val="bg1"/>
                </a:solidFill>
                <a:latin typeface="Zilla Slab Light" panose="020B0604020202020204" charset="0"/>
                <a:ea typeface="Zilla Slab Light" panose="020B0604020202020204" charset="0"/>
              </a:rPr>
              <a:t> ones! </a:t>
            </a:r>
          </a:p>
          <a:p>
            <a:pPr marL="114300" indent="0" algn="ctr">
              <a:buNone/>
            </a:pPr>
            <a:r>
              <a:rPr lang="en-US" sz="4500" b="1" dirty="0">
                <a:solidFill>
                  <a:schemeClr val="bg1"/>
                </a:solidFill>
                <a:latin typeface="Zilla Slab Light" panose="020B0604020202020204" charset="0"/>
                <a:ea typeface="Zilla Slab Light" panose="020B0604020202020204" charset="0"/>
              </a:rPr>
              <a:t>And then </a:t>
            </a:r>
            <a:r>
              <a:rPr lang="en-US" sz="4500" b="1" i="1" dirty="0">
                <a:solidFill>
                  <a:schemeClr val="bg1"/>
                </a:solidFill>
                <a:latin typeface="Zilla Slab Light" panose="020B0604020202020204" charset="0"/>
                <a:ea typeface="Zilla Slab Light" panose="020B0604020202020204" charset="0"/>
              </a:rPr>
              <a:t>more</a:t>
            </a:r>
            <a:r>
              <a:rPr lang="en-US" sz="4500" b="1" dirty="0">
                <a:solidFill>
                  <a:schemeClr val="bg1"/>
                </a:solidFill>
                <a:latin typeface="Zilla Slab Light" panose="020B0604020202020204" charset="0"/>
                <a:ea typeface="Zilla Slab Light" panose="020B0604020202020204" charset="0"/>
              </a:rPr>
              <a:t> of those</a:t>
            </a:r>
          </a:p>
        </p:txBody>
      </p:sp>
      <p:cxnSp>
        <p:nvCxnSpPr>
          <p:cNvPr id="13" name="Straight Connector 12"/>
          <p:cNvCxnSpPr/>
          <p:nvPr/>
        </p:nvCxnSpPr>
        <p:spPr>
          <a:xfrm>
            <a:off x="4542638" y="0"/>
            <a:ext cx="58723" cy="51435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1120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301527" y="1510320"/>
            <a:ext cx="8111836" cy="784800"/>
          </a:xfrm>
          <a:prstGeom prst="rect">
            <a:avLst/>
          </a:prstGeom>
        </p:spPr>
        <p:txBody>
          <a:bodyPr spcFirstLastPara="1" wrap="square" lIns="91425" tIns="91425" rIns="91425" bIns="91425" anchor="t" anchorCtr="0">
            <a:noAutofit/>
          </a:bodyPr>
          <a:lstStyle/>
          <a:p>
            <a:pPr fontAlgn="base"/>
            <a:r>
              <a:rPr lang="en-US" sz="2500" u="sng" dirty="0">
                <a:hlinkClick r:id="rId4"/>
              </a:rPr>
              <a:t>Test automation: start with the 'why</a:t>
            </a:r>
            <a:r>
              <a:rPr lang="en-US" sz="2500" u="sng" dirty="0" smtClean="0">
                <a:hlinkClick r:id="rId4"/>
              </a:rPr>
              <a:t>?‘</a:t>
            </a:r>
            <a:endParaRPr lang="hr-HR" sz="2500" u="sng" dirty="0" smtClean="0"/>
          </a:p>
          <a:p>
            <a:pPr marL="114300" indent="0" fontAlgn="base">
              <a:buNone/>
            </a:pPr>
            <a:endParaRPr lang="en-US" sz="2500" dirty="0"/>
          </a:p>
          <a:p>
            <a:pPr fontAlgn="base"/>
            <a:r>
              <a:rPr lang="en-US" sz="2500" u="sng" dirty="0">
                <a:hlinkClick r:id="rId5"/>
              </a:rPr>
              <a:t>We don't need more automation engineers</a:t>
            </a:r>
            <a:r>
              <a:rPr lang="en-US" sz="2000" u="sng" dirty="0">
                <a:hlinkClick r:id="rId5"/>
              </a:rPr>
              <a:t>!</a:t>
            </a:r>
            <a:endParaRPr lang="en-US" sz="2000" dirty="0"/>
          </a:p>
          <a:p>
            <a:pPr marL="114300" indent="0">
              <a:buNone/>
            </a:pPr>
            <a:r>
              <a:rPr lang="en-US" dirty="0"/>
              <a:t/>
            </a:r>
            <a:br>
              <a:rPr lang="en-US" dirty="0"/>
            </a:br>
            <a:r>
              <a:rPr lang="en-US" dirty="0"/>
              <a:t/>
            </a:r>
            <a:br>
              <a:rPr lang="en-US" dirty="0"/>
            </a:br>
            <a:endParaRPr dirty="0"/>
          </a:p>
        </p:txBody>
      </p:sp>
      <p:sp>
        <p:nvSpPr>
          <p:cNvPr id="3" name="TextBox 2"/>
          <p:cNvSpPr txBox="1"/>
          <p:nvPr/>
        </p:nvSpPr>
        <p:spPr>
          <a:xfrm>
            <a:off x="638298" y="291548"/>
            <a:ext cx="8101940" cy="1477328"/>
          </a:xfrm>
          <a:prstGeom prst="rect">
            <a:avLst/>
          </a:prstGeom>
          <a:noFill/>
        </p:spPr>
        <p:txBody>
          <a:bodyPr wrap="square" rtlCol="0">
            <a:spAutoFit/>
          </a:bodyPr>
          <a:lstStyle/>
          <a:p>
            <a:r>
              <a:rPr lang="hr-HR" sz="3000" dirty="0" smtClean="0">
                <a:solidFill>
                  <a:schemeClr val="bg1"/>
                </a:solidFill>
                <a:latin typeface="Zilla Slab Light" panose="020B0604020202020204" charset="0"/>
                <a:ea typeface="Zilla Slab Light" panose="020B0604020202020204" charset="0"/>
              </a:rPr>
              <a:t>Read more</a:t>
            </a:r>
            <a:r>
              <a:rPr lang="en-US" sz="3000" dirty="0">
                <a:solidFill>
                  <a:schemeClr val="bg1"/>
                </a:solidFill>
                <a:latin typeface="Zilla Slab Light" panose="020B0604020202020204" charset="0"/>
                <a:ea typeface="Zilla Slab Light" panose="020B0604020202020204" charset="0"/>
              </a:rPr>
              <a:t/>
            </a:r>
            <a:br>
              <a:rPr lang="en-US" sz="3000" dirty="0">
                <a:solidFill>
                  <a:schemeClr val="bg1"/>
                </a:solidFill>
                <a:latin typeface="Zilla Slab Light" panose="020B0604020202020204" charset="0"/>
                <a:ea typeface="Zilla Slab Light" panose="020B0604020202020204" charset="0"/>
              </a:rPr>
            </a:br>
            <a:r>
              <a:rPr lang="en-US" sz="3000" dirty="0">
                <a:solidFill>
                  <a:schemeClr val="bg1"/>
                </a:solidFill>
                <a:latin typeface="Zilla Slab Light" panose="020B0604020202020204" charset="0"/>
                <a:ea typeface="Zilla Slab Light" panose="020B0604020202020204" charset="0"/>
              </a:rPr>
              <a:t/>
            </a:r>
            <a:br>
              <a:rPr lang="en-US" sz="3000" dirty="0">
                <a:solidFill>
                  <a:schemeClr val="bg1"/>
                </a:solidFill>
                <a:latin typeface="Zilla Slab Light" panose="020B0604020202020204" charset="0"/>
                <a:ea typeface="Zilla Slab Light" panose="020B0604020202020204" charset="0"/>
              </a:rPr>
            </a:br>
            <a:endParaRPr lang="en-US" sz="3000" dirty="0">
              <a:solidFill>
                <a:schemeClr val="bg1"/>
              </a:solidFill>
              <a:latin typeface="Zilla Slab Light" panose="020B0604020202020204" charset="0"/>
              <a:ea typeface="Zilla Slab Light" panose="020B0604020202020204" charset="0"/>
            </a:endParaRPr>
          </a:p>
        </p:txBody>
      </p:sp>
    </p:spTree>
    <p:extLst>
      <p:ext uri="{BB962C8B-B14F-4D97-AF65-F5344CB8AC3E}">
        <p14:creationId xmlns:p14="http://schemas.microsoft.com/office/powerpoint/2010/main" val="3029754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408415" y="4654819"/>
            <a:ext cx="5178287" cy="1159800"/>
          </a:xfrm>
          <a:prstGeom prst="rect">
            <a:avLst/>
          </a:prstGeom>
        </p:spPr>
        <p:txBody>
          <a:bodyPr spcFirstLastPara="1" wrap="square" lIns="91425" tIns="91425" rIns="91425" bIns="91425" anchor="b" anchorCtr="0">
            <a:noAutofit/>
          </a:bodyPr>
          <a:lstStyle/>
          <a:p>
            <a:r>
              <a:rPr lang="en-US" dirty="0"/>
              <a:t>How Do I Lead an IT Team and Not Go Crazy</a:t>
            </a:r>
            <a:r>
              <a:rPr lang="hr-HR" dirty="0" smtClean="0"/>
              <a:t>?</a:t>
            </a:r>
            <a:br>
              <a:rPr lang="hr-HR" dirty="0" smtClean="0"/>
            </a:br>
            <a:r>
              <a:rPr lang="hr-HR" dirty="0"/>
              <a:t/>
            </a:r>
            <a:br>
              <a:rPr lang="hr-HR" dirty="0"/>
            </a:br>
            <a:r>
              <a:rPr lang="hr-HR" sz="3000" dirty="0" smtClean="0"/>
              <a:t>By Jim Holmes</a:t>
            </a:r>
            <a:br>
              <a:rPr lang="hr-HR" sz="3000" dirty="0" smtClean="0"/>
            </a:br>
            <a:r>
              <a:rPr lang="hr-HR" sz="2000" dirty="0" smtClean="0"/>
              <a:t>PPT: </a:t>
            </a:r>
            <a:r>
              <a:rPr lang="hr-HR" sz="2000" dirty="0" smtClean="0">
                <a:hlinkClick r:id="rId4"/>
              </a:rPr>
              <a:t>slides</a:t>
            </a:r>
            <a:r>
              <a:rPr lang="hr-HR" sz="2000" dirty="0" smtClean="0"/>
              <a:t/>
            </a:r>
            <a:br>
              <a:rPr lang="hr-HR" sz="2000" dirty="0" smtClean="0"/>
            </a:br>
            <a:r>
              <a:rPr lang="hr-HR" sz="2000" dirty="0" smtClean="0"/>
              <a:t>Book: </a:t>
            </a:r>
            <a:r>
              <a:rPr lang="hr-HR" sz="2000" dirty="0" smtClean="0">
                <a:hlinkClick r:id="rId5"/>
              </a:rPr>
              <a:t>The Leadership Journey</a:t>
            </a:r>
            <a:r>
              <a:rPr lang="hr-HR" sz="2000" dirty="0" smtClean="0"/>
              <a:t> </a:t>
            </a:r>
            <a:r>
              <a:rPr lang="hr-HR" sz="3000" dirty="0" smtClean="0"/>
              <a:t/>
            </a:r>
            <a:br>
              <a:rPr lang="hr-HR" sz="3000" dirty="0" smtClean="0"/>
            </a:br>
            <a:r>
              <a:rPr lang="en-US" dirty="0"/>
              <a:t/>
            </a:r>
            <a:br>
              <a:rPr lang="en-US" dirty="0"/>
            </a:br>
            <a:endParaRPr dirty="0"/>
          </a:p>
        </p:txBody>
      </p:sp>
    </p:spTree>
    <p:extLst>
      <p:ext uri="{BB962C8B-B14F-4D97-AF65-F5344CB8AC3E}">
        <p14:creationId xmlns:p14="http://schemas.microsoft.com/office/powerpoint/2010/main" val="2688043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68422" y="700643"/>
            <a:ext cx="5290457" cy="1009045"/>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dirty="0" smtClean="0"/>
              <a:t>STEP1:</a:t>
            </a:r>
            <a:r>
              <a:rPr lang="hr-HR" dirty="0"/>
              <a:t> </a:t>
            </a:r>
            <a:r>
              <a:rPr lang="hr-HR" dirty="0" smtClean="0"/>
              <a:t>Answer 3 Qs</a:t>
            </a:r>
            <a:endParaRPr dirty="0"/>
          </a:p>
        </p:txBody>
      </p:sp>
      <p:sp>
        <p:nvSpPr>
          <p:cNvPr id="118" name="Shape 118"/>
          <p:cNvSpPr txBox="1">
            <a:spLocks noGrp="1"/>
          </p:cNvSpPr>
          <p:nvPr>
            <p:ph type="body" idx="1"/>
          </p:nvPr>
        </p:nvSpPr>
        <p:spPr>
          <a:xfrm>
            <a:off x="468422" y="2218238"/>
            <a:ext cx="5837376" cy="2354100"/>
          </a:xfrm>
          <a:prstGeom prst="rect">
            <a:avLst/>
          </a:prstGeom>
        </p:spPr>
        <p:txBody>
          <a:bodyPr spcFirstLastPara="1" wrap="square" lIns="91425" tIns="91425" rIns="91425" bIns="91425" anchor="t" anchorCtr="0">
            <a:noAutofit/>
          </a:bodyPr>
          <a:lstStyle/>
          <a:p>
            <a:pPr marL="342900" indent="-342900"/>
            <a:r>
              <a:rPr lang="hr-HR" sz="3000" b="1" dirty="0" smtClean="0"/>
              <a:t>Do I Want To Be A Leader?</a:t>
            </a:r>
          </a:p>
          <a:p>
            <a:pPr marL="342900" indent="-342900"/>
            <a:r>
              <a:rPr lang="en-US" sz="3000" b="1" dirty="0" smtClean="0"/>
              <a:t>How To Be A Leader?</a:t>
            </a:r>
            <a:endParaRPr lang="hr-HR" sz="3000" b="1" dirty="0" smtClean="0"/>
          </a:p>
          <a:p>
            <a:pPr marL="342900" indent="-342900"/>
            <a:r>
              <a:rPr lang="hr-HR" sz="3000" b="1" dirty="0" smtClean="0"/>
              <a:t>Why Become A Leader?</a:t>
            </a:r>
          </a:p>
          <a:p>
            <a:pPr marL="0" indent="0">
              <a:buNone/>
            </a:pPr>
            <a:endParaRPr lang="en-US" b="1" dirty="0"/>
          </a:p>
          <a:p>
            <a:pPr marL="0" lvl="0" indent="0" rtl="0">
              <a:spcBef>
                <a:spcPts val="0"/>
              </a:spcBef>
              <a:spcAft>
                <a:spcPts val="0"/>
              </a:spcAft>
              <a:buNone/>
            </a:pPr>
            <a:endParaRPr b="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232706"/>
            <a:ext cx="5290457" cy="2137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dirty="0" smtClean="0"/>
              <a:t>STEP2: What’s in it for me? </a:t>
            </a:r>
            <a:endParaRPr dirty="0"/>
          </a:p>
        </p:txBody>
      </p:sp>
      <p:sp>
        <p:nvSpPr>
          <p:cNvPr id="9" name="Shape 118"/>
          <p:cNvSpPr txBox="1">
            <a:spLocks noGrp="1"/>
          </p:cNvSpPr>
          <p:nvPr>
            <p:ph type="body" idx="1"/>
          </p:nvPr>
        </p:nvSpPr>
        <p:spPr>
          <a:xfrm>
            <a:off x="457200" y="2571787"/>
            <a:ext cx="8066015" cy="2354100"/>
          </a:xfrm>
          <a:prstGeom prst="rect">
            <a:avLst/>
          </a:prstGeom>
        </p:spPr>
        <p:txBody>
          <a:bodyPr spcFirstLastPara="1" wrap="square" lIns="91425" tIns="91425" rIns="91425" bIns="91425" anchor="t" anchorCtr="0">
            <a:noAutofit/>
          </a:bodyPr>
          <a:lstStyle/>
          <a:p>
            <a:pPr marL="342900" indent="-342900"/>
            <a:r>
              <a:rPr lang="hr-HR" sz="3000" b="1" dirty="0" smtClean="0"/>
              <a:t>Self-fulfillment</a:t>
            </a:r>
          </a:p>
          <a:p>
            <a:pPr marL="342900" indent="-342900"/>
            <a:r>
              <a:rPr lang="hr-HR" sz="3000" b="1" dirty="0" smtClean="0"/>
              <a:t>Fill a need</a:t>
            </a:r>
          </a:p>
          <a:p>
            <a:pPr marL="342900" indent="-342900"/>
            <a:r>
              <a:rPr lang="hr-HR" sz="3000" b="1" dirty="0" smtClean="0"/>
              <a:t>Helping someone to grow has many rewards</a:t>
            </a:r>
          </a:p>
          <a:p>
            <a:pPr marL="342900" indent="-342900"/>
            <a:r>
              <a:rPr lang="hr-HR" sz="3000" b="1" dirty="0" smtClean="0"/>
              <a:t>We have too few good leaders!</a:t>
            </a:r>
            <a:endParaRPr lang="en-US" sz="3000" b="1" dirty="0"/>
          </a:p>
          <a:p>
            <a:pPr marL="0" lvl="0" indent="0" rtl="0">
              <a:spcBef>
                <a:spcPts val="0"/>
              </a:spcBef>
              <a:spcAft>
                <a:spcPts val="0"/>
              </a:spcAft>
              <a:buNone/>
            </a:pPr>
            <a:endParaRPr b="1" dirty="0"/>
          </a:p>
        </p:txBody>
      </p:sp>
    </p:spTree>
    <p:extLst>
      <p:ext uri="{BB962C8B-B14F-4D97-AF65-F5344CB8AC3E}">
        <p14:creationId xmlns:p14="http://schemas.microsoft.com/office/powerpoint/2010/main" val="38934219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232706"/>
            <a:ext cx="5290457" cy="2137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dirty="0" smtClean="0"/>
              <a:t>STEP3: What makes a great leader? </a:t>
            </a:r>
            <a:endParaRPr dirty="0"/>
          </a:p>
        </p:txBody>
      </p:sp>
      <p:sp>
        <p:nvSpPr>
          <p:cNvPr id="2" name="TextBox 1"/>
          <p:cNvSpPr txBox="1"/>
          <p:nvPr/>
        </p:nvSpPr>
        <p:spPr>
          <a:xfrm>
            <a:off x="852055" y="2646597"/>
            <a:ext cx="1425039" cy="477054"/>
          </a:xfrm>
          <a:prstGeom prst="rect">
            <a:avLst/>
          </a:prstGeom>
          <a:noFill/>
        </p:spPr>
        <p:txBody>
          <a:bodyPr wrap="square" rtlCol="0">
            <a:spAutoFit/>
          </a:bodyPr>
          <a:lstStyle/>
          <a:p>
            <a:r>
              <a:rPr lang="hr-HR" sz="2500" b="1" dirty="0" smtClean="0">
                <a:solidFill>
                  <a:schemeClr val="bg1"/>
                </a:solidFill>
                <a:latin typeface="Zilla Slab Light" panose="020B0604020202020204" charset="0"/>
                <a:ea typeface="Zilla Slab Light" panose="020B0604020202020204" charset="0"/>
              </a:rPr>
              <a:t>Mentor</a:t>
            </a:r>
            <a:endParaRPr lang="en-US" sz="2500" b="1" dirty="0">
              <a:solidFill>
                <a:schemeClr val="bg1"/>
              </a:solidFill>
              <a:latin typeface="Zilla Slab Light" panose="020B0604020202020204" charset="0"/>
              <a:ea typeface="Zilla Slab Light" panose="020B0604020202020204" charset="0"/>
            </a:endParaRPr>
          </a:p>
        </p:txBody>
      </p:sp>
      <p:sp>
        <p:nvSpPr>
          <p:cNvPr id="5" name="TextBox 4"/>
          <p:cNvSpPr txBox="1"/>
          <p:nvPr/>
        </p:nvSpPr>
        <p:spPr>
          <a:xfrm>
            <a:off x="4174176" y="3212677"/>
            <a:ext cx="1573481" cy="861774"/>
          </a:xfrm>
          <a:prstGeom prst="rect">
            <a:avLst/>
          </a:prstGeom>
          <a:noFill/>
        </p:spPr>
        <p:txBody>
          <a:bodyPr wrap="square" rtlCol="0">
            <a:spAutoFit/>
          </a:bodyPr>
          <a:lstStyle/>
          <a:p>
            <a:r>
              <a:rPr lang="hr-HR" sz="2500" b="1" dirty="0" smtClean="0">
                <a:solidFill>
                  <a:schemeClr val="bg1"/>
                </a:solidFill>
                <a:latin typeface="Zilla Slab Light" panose="020B0604020202020204" charset="0"/>
                <a:ea typeface="Zilla Slab Light" panose="020B0604020202020204" charset="0"/>
              </a:rPr>
              <a:t>Solves problems</a:t>
            </a:r>
          </a:p>
        </p:txBody>
      </p:sp>
      <p:sp>
        <p:nvSpPr>
          <p:cNvPr id="6" name="TextBox 5"/>
          <p:cNvSpPr txBox="1"/>
          <p:nvPr/>
        </p:nvSpPr>
        <p:spPr>
          <a:xfrm>
            <a:off x="2334490" y="2702568"/>
            <a:ext cx="1425039" cy="1246495"/>
          </a:xfrm>
          <a:prstGeom prst="rect">
            <a:avLst/>
          </a:prstGeom>
          <a:noFill/>
        </p:spPr>
        <p:txBody>
          <a:bodyPr wrap="square" rtlCol="0">
            <a:spAutoFit/>
          </a:bodyPr>
          <a:lstStyle/>
          <a:p>
            <a:r>
              <a:rPr lang="hr-HR" sz="2500" b="1" dirty="0" smtClean="0">
                <a:solidFill>
                  <a:schemeClr val="bg1"/>
                </a:solidFill>
                <a:latin typeface="Zilla Slab Light" panose="020B0604020202020204" charset="0"/>
                <a:ea typeface="Zilla Slab Light" panose="020B0604020202020204" charset="0"/>
              </a:rPr>
              <a:t>Knows the mission</a:t>
            </a:r>
            <a:endParaRPr lang="en-US" sz="2500" b="1" dirty="0">
              <a:solidFill>
                <a:schemeClr val="bg1"/>
              </a:solidFill>
              <a:latin typeface="Zilla Slab Light" panose="020B0604020202020204" charset="0"/>
              <a:ea typeface="Zilla Slab Light" panose="020B0604020202020204" charset="0"/>
            </a:endParaRPr>
          </a:p>
        </p:txBody>
      </p:sp>
      <p:sp>
        <p:nvSpPr>
          <p:cNvPr id="7" name="TextBox 6"/>
          <p:cNvSpPr txBox="1"/>
          <p:nvPr/>
        </p:nvSpPr>
        <p:spPr>
          <a:xfrm>
            <a:off x="4455227" y="2302981"/>
            <a:ext cx="1425039" cy="861774"/>
          </a:xfrm>
          <a:prstGeom prst="rect">
            <a:avLst/>
          </a:prstGeom>
          <a:noFill/>
        </p:spPr>
        <p:txBody>
          <a:bodyPr wrap="square" rtlCol="0">
            <a:spAutoFit/>
          </a:bodyPr>
          <a:lstStyle/>
          <a:p>
            <a:r>
              <a:rPr lang="hr-HR" sz="2500" b="1" dirty="0" smtClean="0">
                <a:solidFill>
                  <a:schemeClr val="bg1"/>
                </a:solidFill>
                <a:latin typeface="Zilla Slab Light" panose="020B0604020202020204" charset="0"/>
                <a:ea typeface="Zilla Slab Light" panose="020B0604020202020204" charset="0"/>
              </a:rPr>
              <a:t>Protects team</a:t>
            </a:r>
            <a:endParaRPr lang="en-US" sz="2500" b="1" dirty="0">
              <a:solidFill>
                <a:schemeClr val="bg1"/>
              </a:solidFill>
              <a:latin typeface="Zilla Slab Light" panose="020B0604020202020204" charset="0"/>
              <a:ea typeface="Zilla Slab Light" panose="020B0604020202020204" charset="0"/>
            </a:endParaRPr>
          </a:p>
        </p:txBody>
      </p:sp>
      <p:sp>
        <p:nvSpPr>
          <p:cNvPr id="8" name="TextBox 7"/>
          <p:cNvSpPr txBox="1"/>
          <p:nvPr/>
        </p:nvSpPr>
        <p:spPr>
          <a:xfrm>
            <a:off x="299851" y="3710536"/>
            <a:ext cx="1425039" cy="477054"/>
          </a:xfrm>
          <a:prstGeom prst="rect">
            <a:avLst/>
          </a:prstGeom>
          <a:noFill/>
        </p:spPr>
        <p:txBody>
          <a:bodyPr wrap="square" rtlCol="0">
            <a:spAutoFit/>
          </a:bodyPr>
          <a:lstStyle/>
          <a:p>
            <a:r>
              <a:rPr lang="hr-HR" sz="2500" b="1" dirty="0" smtClean="0">
                <a:solidFill>
                  <a:schemeClr val="bg1"/>
                </a:solidFill>
                <a:latin typeface="Zilla Slab Light" panose="020B0604020202020204" charset="0"/>
                <a:ea typeface="Zilla Slab Light" panose="020B0604020202020204" charset="0"/>
              </a:rPr>
              <a:t>Focused</a:t>
            </a:r>
            <a:endParaRPr lang="en-US" sz="2500" b="1" dirty="0">
              <a:solidFill>
                <a:schemeClr val="bg1"/>
              </a:solidFill>
              <a:latin typeface="Zilla Slab Light" panose="020B0604020202020204" charset="0"/>
              <a:ea typeface="Zilla Slab Light" panose="020B0604020202020204" charset="0"/>
            </a:endParaRPr>
          </a:p>
        </p:txBody>
      </p:sp>
      <p:sp>
        <p:nvSpPr>
          <p:cNvPr id="10" name="TextBox 9"/>
          <p:cNvSpPr txBox="1"/>
          <p:nvPr/>
        </p:nvSpPr>
        <p:spPr>
          <a:xfrm>
            <a:off x="2177141" y="4281726"/>
            <a:ext cx="1682340" cy="477054"/>
          </a:xfrm>
          <a:prstGeom prst="rect">
            <a:avLst/>
          </a:prstGeom>
          <a:noFill/>
        </p:spPr>
        <p:txBody>
          <a:bodyPr wrap="square" rtlCol="0">
            <a:spAutoFit/>
          </a:bodyPr>
          <a:lstStyle/>
          <a:p>
            <a:r>
              <a:rPr lang="hr-HR" sz="2500" b="1" dirty="0" smtClean="0">
                <a:solidFill>
                  <a:schemeClr val="bg1"/>
                </a:solidFill>
                <a:latin typeface="Zilla Slab Light" panose="020B0604020202020204" charset="0"/>
                <a:ea typeface="Zilla Slab Light" panose="020B0604020202020204" charset="0"/>
              </a:rPr>
              <a:t>Delegates</a:t>
            </a:r>
            <a:endParaRPr lang="en-US" sz="2500" b="1" dirty="0">
              <a:solidFill>
                <a:schemeClr val="bg1"/>
              </a:solidFill>
              <a:latin typeface="Zilla Slab Light" panose="020B0604020202020204" charset="0"/>
              <a:ea typeface="Zilla Slab Light" panose="020B0604020202020204" charset="0"/>
            </a:endParaRPr>
          </a:p>
        </p:txBody>
      </p:sp>
      <p:sp>
        <p:nvSpPr>
          <p:cNvPr id="11" name="TextBox 10"/>
          <p:cNvSpPr txBox="1"/>
          <p:nvPr/>
        </p:nvSpPr>
        <p:spPr>
          <a:xfrm>
            <a:off x="6575964" y="2942226"/>
            <a:ext cx="1962208" cy="477054"/>
          </a:xfrm>
          <a:prstGeom prst="rect">
            <a:avLst/>
          </a:prstGeom>
          <a:noFill/>
        </p:spPr>
        <p:txBody>
          <a:bodyPr wrap="square" rtlCol="0">
            <a:spAutoFit/>
          </a:bodyPr>
          <a:lstStyle/>
          <a:p>
            <a:r>
              <a:rPr lang="hr-HR" sz="2500" b="1" dirty="0" smtClean="0">
                <a:solidFill>
                  <a:schemeClr val="bg1"/>
                </a:solidFill>
                <a:latin typeface="Zilla Slab Light" panose="020B0604020202020204" charset="0"/>
                <a:ea typeface="Zilla Slab Light" panose="020B0604020202020204" charset="0"/>
              </a:rPr>
              <a:t>Inspires</a:t>
            </a:r>
            <a:endParaRPr lang="en-US" sz="2500" b="1" dirty="0">
              <a:solidFill>
                <a:schemeClr val="bg1"/>
              </a:solidFill>
              <a:latin typeface="Zilla Slab Light" panose="020B0604020202020204" charset="0"/>
              <a:ea typeface="Zilla Slab Light" panose="020B0604020202020204" charset="0"/>
            </a:endParaRPr>
          </a:p>
        </p:txBody>
      </p:sp>
      <p:sp>
        <p:nvSpPr>
          <p:cNvPr id="13" name="TextBox 12"/>
          <p:cNvSpPr txBox="1"/>
          <p:nvPr/>
        </p:nvSpPr>
        <p:spPr>
          <a:xfrm>
            <a:off x="5991101" y="3609830"/>
            <a:ext cx="1425039" cy="477054"/>
          </a:xfrm>
          <a:prstGeom prst="rect">
            <a:avLst/>
          </a:prstGeom>
          <a:noFill/>
        </p:spPr>
        <p:txBody>
          <a:bodyPr wrap="square" rtlCol="0">
            <a:spAutoFit/>
          </a:bodyPr>
          <a:lstStyle/>
          <a:p>
            <a:r>
              <a:rPr lang="hr-HR" sz="2500" b="1" dirty="0" smtClean="0">
                <a:solidFill>
                  <a:schemeClr val="bg1"/>
                </a:solidFill>
                <a:latin typeface="Zilla Slab Light" panose="020B0604020202020204" charset="0"/>
                <a:ea typeface="Zilla Slab Light" panose="020B0604020202020204" charset="0"/>
              </a:rPr>
              <a:t>Calm</a:t>
            </a:r>
            <a:endParaRPr lang="en-US" sz="2500" b="1" dirty="0">
              <a:solidFill>
                <a:schemeClr val="bg1"/>
              </a:solidFill>
              <a:latin typeface="Zilla Slab Light" panose="020B0604020202020204" charset="0"/>
              <a:ea typeface="Zilla Slab Light" panose="020B0604020202020204" charset="0"/>
            </a:endParaRPr>
          </a:p>
        </p:txBody>
      </p:sp>
      <p:sp>
        <p:nvSpPr>
          <p:cNvPr id="14" name="TextBox 13"/>
          <p:cNvSpPr txBox="1"/>
          <p:nvPr/>
        </p:nvSpPr>
        <p:spPr>
          <a:xfrm>
            <a:off x="4044001" y="4554433"/>
            <a:ext cx="4932220" cy="477054"/>
          </a:xfrm>
          <a:prstGeom prst="rect">
            <a:avLst/>
          </a:prstGeom>
          <a:noFill/>
        </p:spPr>
        <p:txBody>
          <a:bodyPr wrap="square" rtlCol="0">
            <a:spAutoFit/>
          </a:bodyPr>
          <a:lstStyle/>
          <a:p>
            <a:r>
              <a:rPr lang="hr-HR" sz="2500" b="1" dirty="0" smtClean="0">
                <a:solidFill>
                  <a:schemeClr val="accent6">
                    <a:lumMod val="20000"/>
                    <a:lumOff val="80000"/>
                  </a:schemeClr>
                </a:solidFill>
                <a:latin typeface="Zilla Slab Light" panose="020B0604020202020204" charset="0"/>
                <a:ea typeface="Zilla Slab Light" panose="020B0604020202020204" charset="0"/>
              </a:rPr>
              <a:t>You get respect by giving respect!</a:t>
            </a:r>
          </a:p>
        </p:txBody>
      </p:sp>
    </p:spTree>
    <p:extLst>
      <p:ext uri="{BB962C8B-B14F-4D97-AF65-F5344CB8AC3E}">
        <p14:creationId xmlns:p14="http://schemas.microsoft.com/office/powerpoint/2010/main" val="7647638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232706"/>
            <a:ext cx="5290457" cy="2137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dirty="0" smtClean="0"/>
              <a:t>STEP4: Growing into leadership</a:t>
            </a:r>
            <a:endParaRPr dirty="0"/>
          </a:p>
        </p:txBody>
      </p:sp>
      <p:sp>
        <p:nvSpPr>
          <p:cNvPr id="9" name="Shape 118"/>
          <p:cNvSpPr txBox="1">
            <a:spLocks noGrp="1"/>
          </p:cNvSpPr>
          <p:nvPr>
            <p:ph type="body" idx="1"/>
          </p:nvPr>
        </p:nvSpPr>
        <p:spPr>
          <a:xfrm>
            <a:off x="457200" y="2571787"/>
            <a:ext cx="8473044" cy="2354100"/>
          </a:xfrm>
          <a:prstGeom prst="rect">
            <a:avLst/>
          </a:prstGeom>
        </p:spPr>
        <p:txBody>
          <a:bodyPr spcFirstLastPara="1" wrap="square" lIns="91425" tIns="91425" rIns="91425" bIns="91425" anchor="t" anchorCtr="0">
            <a:noAutofit/>
          </a:bodyPr>
          <a:lstStyle/>
          <a:p>
            <a:pPr marL="342900" indent="-342900"/>
            <a:r>
              <a:rPr lang="hr-HR" sz="3000" b="1" dirty="0" smtClean="0"/>
              <a:t>Deal with yout fears (e.g. I’ll lose my technical skills! -&gt; YES, MAYBE, DEAL WITH IT)</a:t>
            </a:r>
          </a:p>
          <a:p>
            <a:pPr marL="342900" indent="-342900"/>
            <a:r>
              <a:rPr lang="hr-HR" sz="3000" b="1" dirty="0" smtClean="0"/>
              <a:t>Mentor and broaden your skills</a:t>
            </a:r>
          </a:p>
          <a:p>
            <a:pPr marL="342900" indent="-342900"/>
            <a:r>
              <a:rPr lang="hr-HR" sz="3000" b="1" dirty="0" smtClean="0"/>
              <a:t>Move your skills up to business level</a:t>
            </a:r>
          </a:p>
          <a:p>
            <a:pPr marL="342900" indent="-342900"/>
            <a:endParaRPr lang="en-US" sz="3000" b="1" dirty="0"/>
          </a:p>
          <a:p>
            <a:pPr marL="0" lvl="0" indent="0" rtl="0">
              <a:spcBef>
                <a:spcPts val="0"/>
              </a:spcBef>
              <a:spcAft>
                <a:spcPts val="0"/>
              </a:spcAft>
              <a:buNone/>
            </a:pPr>
            <a:endParaRPr b="1" dirty="0"/>
          </a:p>
        </p:txBody>
      </p:sp>
    </p:spTree>
    <p:extLst>
      <p:ext uri="{BB962C8B-B14F-4D97-AF65-F5344CB8AC3E}">
        <p14:creationId xmlns:p14="http://schemas.microsoft.com/office/powerpoint/2010/main" val="12447024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9" name="Shape 118"/>
          <p:cNvSpPr txBox="1">
            <a:spLocks noGrp="1"/>
          </p:cNvSpPr>
          <p:nvPr>
            <p:ph type="body" idx="1"/>
          </p:nvPr>
        </p:nvSpPr>
        <p:spPr>
          <a:xfrm>
            <a:off x="206401" y="520950"/>
            <a:ext cx="6773239" cy="2354100"/>
          </a:xfrm>
          <a:prstGeom prst="rect">
            <a:avLst/>
          </a:prstGeom>
        </p:spPr>
        <p:txBody>
          <a:bodyPr spcFirstLastPara="1" wrap="square" lIns="91425" tIns="91425" rIns="91425" bIns="91425" anchor="t" anchorCtr="0">
            <a:noAutofit/>
          </a:bodyPr>
          <a:lstStyle/>
          <a:p>
            <a:pPr marL="342900" indent="-342900"/>
            <a:r>
              <a:rPr lang="hr-HR" sz="2500" b="1" dirty="0" smtClean="0"/>
              <a:t>I don’t have the tech skills to lead a team¨!-&gt; YES, MAYBE, DEAL WITH IT)</a:t>
            </a:r>
          </a:p>
          <a:p>
            <a:pPr marL="800100" lvl="1" indent="-342900"/>
            <a:r>
              <a:rPr lang="hr-HR" sz="2500" b="1" dirty="0" smtClean="0"/>
              <a:t>Do you actually need them?</a:t>
            </a:r>
          </a:p>
          <a:p>
            <a:pPr marL="800100" lvl="1" indent="-342900"/>
            <a:r>
              <a:rPr lang="hr-HR" sz="2500" b="1" dirty="0" smtClean="0"/>
              <a:t>Know how to find answers!</a:t>
            </a:r>
          </a:p>
          <a:p>
            <a:pPr marL="800100" lvl="1" indent="-342900"/>
            <a:r>
              <a:rPr lang="hr-HR" sz="2500" b="1" dirty="0" smtClean="0"/>
              <a:t>Your team is strong! </a:t>
            </a:r>
          </a:p>
          <a:p>
            <a:pPr marL="1257300" lvl="2" indent="-342900"/>
            <a:r>
              <a:rPr lang="hr-HR" sz="2500" b="1" dirty="0" smtClean="0"/>
              <a:t>Remember your strengths</a:t>
            </a:r>
          </a:p>
          <a:p>
            <a:pPr marL="1257300" lvl="2" indent="-342900"/>
            <a:r>
              <a:rPr lang="hr-HR" sz="2500" b="1" dirty="0" smtClean="0"/>
              <a:t>Ask for more responsibility!</a:t>
            </a:r>
          </a:p>
          <a:p>
            <a:pPr marL="342900" indent="-342900"/>
            <a:r>
              <a:rPr lang="hr-HR" sz="2500" b="1" dirty="0" smtClean="0"/>
              <a:t>Improve your communication </a:t>
            </a:r>
          </a:p>
          <a:p>
            <a:pPr marL="800100" lvl="1" indent="-342900"/>
            <a:r>
              <a:rPr lang="hr-HR" sz="2500" b="1" dirty="0" smtClean="0"/>
              <a:t>Good communication is about them, not you</a:t>
            </a:r>
            <a:endParaRPr lang="en-US" sz="2500" b="1" dirty="0"/>
          </a:p>
          <a:p>
            <a:pPr marL="0" lvl="0" indent="0" rtl="0">
              <a:spcBef>
                <a:spcPts val="0"/>
              </a:spcBef>
              <a:spcAft>
                <a:spcPts val="0"/>
              </a:spcAft>
              <a:buNone/>
            </a:pPr>
            <a:endParaRPr b="1" dirty="0"/>
          </a:p>
        </p:txBody>
      </p:sp>
    </p:spTree>
    <p:extLst>
      <p:ext uri="{BB962C8B-B14F-4D97-AF65-F5344CB8AC3E}">
        <p14:creationId xmlns:p14="http://schemas.microsoft.com/office/powerpoint/2010/main" val="14687751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332508"/>
            <a:ext cx="5290457" cy="980493"/>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dirty="0" smtClean="0"/>
              <a:t>From zero to hero</a:t>
            </a:r>
            <a:endParaRPr dirty="0"/>
          </a:p>
        </p:txBody>
      </p:sp>
      <p:sp>
        <p:nvSpPr>
          <p:cNvPr id="9" name="Shape 118"/>
          <p:cNvSpPr txBox="1">
            <a:spLocks noGrp="1"/>
          </p:cNvSpPr>
          <p:nvPr>
            <p:ph type="body" idx="1"/>
          </p:nvPr>
        </p:nvSpPr>
        <p:spPr>
          <a:xfrm>
            <a:off x="374072" y="1633637"/>
            <a:ext cx="8473044" cy="2354100"/>
          </a:xfrm>
          <a:prstGeom prst="rect">
            <a:avLst/>
          </a:prstGeom>
        </p:spPr>
        <p:txBody>
          <a:bodyPr spcFirstLastPara="1" wrap="square" lIns="91425" tIns="91425" rIns="91425" bIns="91425" anchor="t" anchorCtr="0">
            <a:noAutofit/>
          </a:bodyPr>
          <a:lstStyle/>
          <a:p>
            <a:pPr marL="342900" indent="-342900"/>
            <a:r>
              <a:rPr lang="hr-HR" sz="3000" b="1" dirty="0" smtClean="0"/>
              <a:t>Manage expectations (Up&amp;Down)</a:t>
            </a:r>
          </a:p>
          <a:p>
            <a:pPr marL="342900" indent="-342900"/>
            <a:r>
              <a:rPr lang="hr-HR" sz="3000" b="1" dirty="0" smtClean="0"/>
              <a:t>Flip negatives to positives (Think of value)</a:t>
            </a:r>
          </a:p>
          <a:p>
            <a:pPr marL="342900" indent="-342900"/>
            <a:r>
              <a:rPr lang="hr-HR" sz="3000" b="1" dirty="0" smtClean="0"/>
              <a:t>Foster success</a:t>
            </a:r>
          </a:p>
          <a:p>
            <a:pPr marL="342900" indent="-342900"/>
            <a:r>
              <a:rPr lang="hr-HR" sz="3000" b="1" dirty="0" smtClean="0"/>
              <a:t>Safe to fail</a:t>
            </a:r>
          </a:p>
          <a:p>
            <a:pPr marL="342900" indent="-342900"/>
            <a:r>
              <a:rPr lang="hr-HR" sz="3000" b="1" dirty="0" smtClean="0"/>
              <a:t>Manage your team</a:t>
            </a:r>
          </a:p>
          <a:p>
            <a:pPr marL="342900" indent="-342900"/>
            <a:r>
              <a:rPr lang="hr-HR" sz="3000" b="1" dirty="0" smtClean="0"/>
              <a:t>Deal with difficult people</a:t>
            </a:r>
          </a:p>
          <a:p>
            <a:pPr marL="342900" indent="-342900"/>
            <a:endParaRPr lang="hr-HR" sz="3000" b="1" dirty="0" smtClean="0"/>
          </a:p>
          <a:p>
            <a:pPr marL="342900" indent="-342900"/>
            <a:endParaRPr lang="en-US" sz="3000" b="1" dirty="0"/>
          </a:p>
          <a:p>
            <a:pPr marL="0" lvl="0" indent="0" rtl="0">
              <a:spcBef>
                <a:spcPts val="0"/>
              </a:spcBef>
              <a:spcAft>
                <a:spcPts val="0"/>
              </a:spcAft>
              <a:buNone/>
            </a:pPr>
            <a:endParaRPr b="1" dirty="0"/>
          </a:p>
        </p:txBody>
      </p:sp>
    </p:spTree>
    <p:extLst>
      <p:ext uri="{BB962C8B-B14F-4D97-AF65-F5344CB8AC3E}">
        <p14:creationId xmlns:p14="http://schemas.microsoft.com/office/powerpoint/2010/main" val="2167587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332508"/>
            <a:ext cx="5290457" cy="980493"/>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dirty="0" smtClean="0"/>
              <a:t>Wait 10 minutes!</a:t>
            </a:r>
            <a:endParaRPr dirty="0"/>
          </a:p>
        </p:txBody>
      </p:sp>
      <p:sp>
        <p:nvSpPr>
          <p:cNvPr id="9" name="Shape 118"/>
          <p:cNvSpPr txBox="1">
            <a:spLocks noGrp="1"/>
          </p:cNvSpPr>
          <p:nvPr>
            <p:ph type="body" idx="1"/>
          </p:nvPr>
        </p:nvSpPr>
        <p:spPr>
          <a:xfrm>
            <a:off x="222308" y="1313001"/>
            <a:ext cx="8473044" cy="2354100"/>
          </a:xfrm>
          <a:prstGeom prst="rect">
            <a:avLst/>
          </a:prstGeom>
        </p:spPr>
        <p:txBody>
          <a:bodyPr spcFirstLastPara="1" wrap="square" lIns="91425" tIns="91425" rIns="91425" bIns="91425" anchor="t" anchorCtr="0">
            <a:noAutofit/>
          </a:bodyPr>
          <a:lstStyle/>
          <a:p>
            <a:pPr marL="127000" indent="0">
              <a:buNone/>
            </a:pPr>
            <a:r>
              <a:rPr lang="en-US" sz="2500" dirty="0"/>
              <a:t>Dealing With Angry, </a:t>
            </a:r>
            <a:r>
              <a:rPr lang="en-US" sz="2500" dirty="0" err="1"/>
              <a:t>Trollish</a:t>
            </a:r>
            <a:r>
              <a:rPr lang="en-US" sz="2500" dirty="0"/>
              <a:t>, or Rude Emails</a:t>
            </a:r>
          </a:p>
          <a:p>
            <a:pPr marL="342900" indent="-342900"/>
            <a:r>
              <a:rPr lang="hr-HR" sz="2500" b="1" dirty="0" smtClean="0"/>
              <a:t>TAKE A BREAK:</a:t>
            </a:r>
          </a:p>
          <a:p>
            <a:pPr marL="0" indent="0">
              <a:buNone/>
            </a:pPr>
            <a:r>
              <a:rPr lang="hr-HR" sz="2000" b="1" dirty="0" smtClean="0"/>
              <a:t>Don’t be upset, angry, emotional – walk away from the keyboard, go outside, you don’t need to respond immediately</a:t>
            </a:r>
          </a:p>
          <a:p>
            <a:pPr marL="0" indent="0">
              <a:buNone/>
            </a:pPr>
            <a:endParaRPr lang="hr-HR" sz="2500" b="1" dirty="0"/>
          </a:p>
          <a:p>
            <a:pPr marL="0" indent="0">
              <a:buNone/>
            </a:pPr>
            <a:r>
              <a:rPr lang="hr-HR" sz="2500" b="1" dirty="0" smtClean="0"/>
              <a:t>1: erase everyone in TO, CC fields to avoid sending the email you don’t want to send</a:t>
            </a:r>
          </a:p>
          <a:p>
            <a:pPr marL="0" indent="0">
              <a:buNone/>
            </a:pPr>
            <a:r>
              <a:rPr lang="hr-HR" sz="2500" b="1" dirty="0" smtClean="0"/>
              <a:t>2: delete message</a:t>
            </a:r>
          </a:p>
          <a:p>
            <a:pPr marL="0" indent="0">
              <a:buNone/>
            </a:pPr>
            <a:r>
              <a:rPr lang="hr-HR" sz="2500" b="1" dirty="0" smtClean="0"/>
              <a:t>3: write new mail</a:t>
            </a:r>
          </a:p>
          <a:p>
            <a:pPr marL="342900" indent="-342900"/>
            <a:endParaRPr lang="hr-HR" sz="3000" b="1" dirty="0" smtClean="0"/>
          </a:p>
          <a:p>
            <a:pPr marL="342900" indent="-342900"/>
            <a:endParaRPr lang="en-US" sz="3000" b="1" dirty="0"/>
          </a:p>
          <a:p>
            <a:pPr marL="0" lvl="0" indent="0" rtl="0">
              <a:spcBef>
                <a:spcPts val="0"/>
              </a:spcBef>
              <a:spcAft>
                <a:spcPts val="0"/>
              </a:spcAft>
              <a:buNone/>
            </a:pPr>
            <a:endParaRPr b="1" dirty="0"/>
          </a:p>
        </p:txBody>
      </p:sp>
    </p:spTree>
    <p:extLst>
      <p:ext uri="{BB962C8B-B14F-4D97-AF65-F5344CB8AC3E}">
        <p14:creationId xmlns:p14="http://schemas.microsoft.com/office/powerpoint/2010/main" val="738610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533399" y="3107350"/>
            <a:ext cx="5178287"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endParaRPr sz="9600" dirty="0"/>
          </a:p>
          <a:p>
            <a:r>
              <a:rPr lang="en-US" sz="2000" b="1" dirty="0"/>
              <a:t>Web &amp; Android: Application Security Testing for Newbies</a:t>
            </a:r>
            <a:r>
              <a:rPr lang="en-US" sz="2000" dirty="0"/>
              <a:t/>
            </a:r>
            <a:br>
              <a:rPr lang="en-US" sz="2000" dirty="0"/>
            </a:br>
            <a:r>
              <a:rPr lang="en-US" sz="2000" dirty="0"/>
              <a:t/>
            </a:r>
            <a:br>
              <a:rPr lang="en-US" sz="2000" dirty="0"/>
            </a:br>
            <a:r>
              <a:rPr lang="hr-HR" sz="2000" b="1" dirty="0" smtClean="0"/>
              <a:t>Workshop</a:t>
            </a:r>
            <a:r>
              <a:rPr lang="hr-HR" sz="2000" dirty="0" smtClean="0"/>
              <a:t> </a:t>
            </a:r>
            <a:r>
              <a:rPr lang="en-US" sz="2000" b="1" dirty="0" smtClean="0"/>
              <a:t>by </a:t>
            </a:r>
            <a:r>
              <a:rPr lang="en-US" sz="2000" b="1" dirty="0"/>
              <a:t>Santosh </a:t>
            </a:r>
            <a:r>
              <a:rPr lang="en-US" sz="2000" b="1" dirty="0" err="1"/>
              <a:t>Tuppad</a:t>
            </a:r>
            <a:r>
              <a:rPr lang="en-US" dirty="0"/>
              <a:t/>
            </a:r>
            <a:br>
              <a:rPr lang="en-US" dirty="0"/>
            </a:br>
            <a:r>
              <a:rPr lang="en-US" dirty="0"/>
              <a:t/>
            </a:r>
            <a:br>
              <a:rPr lang="en-US" dirty="0"/>
            </a:br>
            <a:endParaRPr dirty="0"/>
          </a:p>
        </p:txBody>
      </p:sp>
      <p:sp>
        <p:nvSpPr>
          <p:cNvPr id="78" name="Shape 78"/>
          <p:cNvSpPr txBox="1">
            <a:spLocks noGrp="1"/>
          </p:cNvSpPr>
          <p:nvPr>
            <p:ph type="subTitle" idx="1"/>
          </p:nvPr>
        </p:nvSpPr>
        <p:spPr>
          <a:xfrm>
            <a:off x="533400" y="4211654"/>
            <a:ext cx="40386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Let’s start with the first set of </a:t>
            </a:r>
            <a:r>
              <a:rPr lang="en" dirty="0" smtClean="0"/>
              <a:t>slides</a:t>
            </a:r>
            <a:r>
              <a:rPr lang="hr-HR" dirty="0" smtClean="0"/>
              <a:t>...</a:t>
            </a:r>
            <a:endParaRP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332508"/>
            <a:ext cx="5290457" cy="980493"/>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dirty="0" smtClean="0"/>
              <a:t>Pushing for change</a:t>
            </a:r>
            <a:endParaRPr dirty="0"/>
          </a:p>
        </p:txBody>
      </p:sp>
      <p:sp>
        <p:nvSpPr>
          <p:cNvPr id="9" name="Shape 118"/>
          <p:cNvSpPr txBox="1">
            <a:spLocks noGrp="1"/>
          </p:cNvSpPr>
          <p:nvPr>
            <p:ph type="body" idx="1"/>
          </p:nvPr>
        </p:nvSpPr>
        <p:spPr>
          <a:xfrm>
            <a:off x="374072" y="1633637"/>
            <a:ext cx="8473044" cy="2354100"/>
          </a:xfrm>
          <a:prstGeom prst="rect">
            <a:avLst/>
          </a:prstGeom>
        </p:spPr>
        <p:txBody>
          <a:bodyPr spcFirstLastPara="1" wrap="square" lIns="91425" tIns="91425" rIns="91425" bIns="91425" anchor="t" anchorCtr="0">
            <a:noAutofit/>
          </a:bodyPr>
          <a:lstStyle/>
          <a:p>
            <a:pPr marL="342900" indent="-342900"/>
            <a:r>
              <a:rPr lang="hr-HR" sz="3000" b="1" dirty="0" smtClean="0"/>
              <a:t>Know who to pitch to</a:t>
            </a:r>
          </a:p>
          <a:p>
            <a:pPr marL="342900" indent="-342900"/>
            <a:r>
              <a:rPr lang="hr-HR" sz="3000" b="1" dirty="0" smtClean="0"/>
              <a:t>Know culture around experimenting</a:t>
            </a:r>
          </a:p>
          <a:p>
            <a:pPr marL="342900" indent="-342900"/>
            <a:r>
              <a:rPr lang="hr-HR" sz="3000" b="1" dirty="0" smtClean="0"/>
              <a:t>Improve predictability (not speed)</a:t>
            </a:r>
          </a:p>
          <a:p>
            <a:pPr marL="342900" indent="-342900"/>
            <a:r>
              <a:rPr lang="hr-HR" sz="3000" b="1" dirty="0" smtClean="0"/>
              <a:t>Better hiring, better retention</a:t>
            </a:r>
          </a:p>
          <a:p>
            <a:pPr marL="342900" indent="-342900"/>
            <a:endParaRPr lang="hr-HR" sz="3000" b="1" dirty="0" smtClean="0"/>
          </a:p>
          <a:p>
            <a:pPr marL="342900" indent="-342900"/>
            <a:endParaRPr lang="en-US" sz="3000" b="1" dirty="0"/>
          </a:p>
          <a:p>
            <a:pPr marL="0" lvl="0" indent="0" rtl="0">
              <a:spcBef>
                <a:spcPts val="0"/>
              </a:spcBef>
              <a:spcAft>
                <a:spcPts val="0"/>
              </a:spcAft>
              <a:buNone/>
            </a:pPr>
            <a:endParaRPr b="1" dirty="0"/>
          </a:p>
        </p:txBody>
      </p:sp>
    </p:spTree>
    <p:extLst>
      <p:ext uri="{BB962C8B-B14F-4D97-AF65-F5344CB8AC3E}">
        <p14:creationId xmlns:p14="http://schemas.microsoft.com/office/powerpoint/2010/main" val="37986116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760020"/>
            <a:ext cx="5290457" cy="980493"/>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dirty="0" smtClean="0"/>
              <a:t>Don’t forget: Take care of yourself</a:t>
            </a:r>
            <a:endParaRPr dirty="0"/>
          </a:p>
        </p:txBody>
      </p:sp>
      <p:sp>
        <p:nvSpPr>
          <p:cNvPr id="9" name="Shape 118"/>
          <p:cNvSpPr txBox="1">
            <a:spLocks noGrp="1"/>
          </p:cNvSpPr>
          <p:nvPr>
            <p:ph type="body" idx="1"/>
          </p:nvPr>
        </p:nvSpPr>
        <p:spPr>
          <a:xfrm>
            <a:off x="338446" y="2025523"/>
            <a:ext cx="8473044" cy="2354100"/>
          </a:xfrm>
          <a:prstGeom prst="rect">
            <a:avLst/>
          </a:prstGeom>
        </p:spPr>
        <p:txBody>
          <a:bodyPr spcFirstLastPara="1" wrap="square" lIns="91425" tIns="91425" rIns="91425" bIns="91425" anchor="t" anchorCtr="0">
            <a:noAutofit/>
          </a:bodyPr>
          <a:lstStyle/>
          <a:p>
            <a:pPr marL="342900" indent="-342900"/>
            <a:r>
              <a:rPr lang="hr-HR" sz="3000" b="1" dirty="0" smtClean="0"/>
              <a:t>Get a mentor – NOW</a:t>
            </a:r>
          </a:p>
          <a:p>
            <a:pPr marL="342900" indent="-342900"/>
            <a:r>
              <a:rPr lang="hr-HR" sz="3000" b="1" dirty="0" smtClean="0"/>
              <a:t>Become a time management super hero</a:t>
            </a:r>
          </a:p>
          <a:p>
            <a:pPr marL="342900" indent="-342900"/>
            <a:r>
              <a:rPr lang="hr-HR" sz="3000" b="1" dirty="0" smtClean="0"/>
              <a:t>Work/Life balance is not a myth</a:t>
            </a:r>
          </a:p>
          <a:p>
            <a:pPr marL="342900" indent="-342900"/>
            <a:endParaRPr lang="hr-HR" sz="3000" b="1" dirty="0" smtClean="0"/>
          </a:p>
          <a:p>
            <a:pPr marL="342900" indent="-342900"/>
            <a:endParaRPr lang="en-US" sz="3000" b="1" dirty="0"/>
          </a:p>
          <a:p>
            <a:pPr marL="0" lvl="0" indent="0" rtl="0">
              <a:spcBef>
                <a:spcPts val="0"/>
              </a:spcBef>
              <a:spcAft>
                <a:spcPts val="0"/>
              </a:spcAft>
              <a:buNone/>
            </a:pPr>
            <a:endParaRPr b="1" dirty="0"/>
          </a:p>
        </p:txBody>
      </p:sp>
    </p:spTree>
    <p:extLst>
      <p:ext uri="{BB962C8B-B14F-4D97-AF65-F5344CB8AC3E}">
        <p14:creationId xmlns:p14="http://schemas.microsoft.com/office/powerpoint/2010/main" val="3749463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515923" y="357349"/>
            <a:ext cx="5290457" cy="980493"/>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dirty="0" smtClean="0"/>
              <a:t>Find your Leader style</a:t>
            </a:r>
            <a:endParaRPr dirty="0"/>
          </a:p>
        </p:txBody>
      </p:sp>
      <p:sp>
        <p:nvSpPr>
          <p:cNvPr id="9" name="Shape 118"/>
          <p:cNvSpPr txBox="1">
            <a:spLocks noGrp="1"/>
          </p:cNvSpPr>
          <p:nvPr>
            <p:ph type="body" idx="1"/>
          </p:nvPr>
        </p:nvSpPr>
        <p:spPr>
          <a:xfrm>
            <a:off x="397169" y="1773853"/>
            <a:ext cx="8473044" cy="2354100"/>
          </a:xfrm>
          <a:prstGeom prst="rect">
            <a:avLst/>
          </a:prstGeom>
        </p:spPr>
        <p:txBody>
          <a:bodyPr spcFirstLastPara="1" wrap="square" lIns="91425" tIns="91425" rIns="91425" bIns="91425" anchor="t" anchorCtr="0">
            <a:noAutofit/>
          </a:bodyPr>
          <a:lstStyle/>
          <a:p>
            <a:pPr marL="342900" indent="-342900"/>
            <a:r>
              <a:rPr lang="hr-HR" sz="3000" b="1" dirty="0" smtClean="0"/>
              <a:t>Praise in public – Criticize in private</a:t>
            </a:r>
          </a:p>
          <a:p>
            <a:pPr marL="342900" indent="-342900"/>
            <a:r>
              <a:rPr lang="hr-HR" sz="3000" b="1" dirty="0" smtClean="0"/>
              <a:t>Mentor your team</a:t>
            </a:r>
          </a:p>
          <a:p>
            <a:pPr marL="342900" indent="-342900"/>
            <a:r>
              <a:rPr lang="hr-HR" sz="3000" b="1" dirty="0" smtClean="0"/>
              <a:t>Delegate responsibility</a:t>
            </a:r>
          </a:p>
          <a:p>
            <a:pPr marL="342900" indent="-342900"/>
            <a:r>
              <a:rPr lang="hr-HR" sz="3000" b="1" dirty="0" smtClean="0"/>
              <a:t>Expect – don’t just empower</a:t>
            </a:r>
          </a:p>
          <a:p>
            <a:pPr marL="342900" indent="-342900"/>
            <a:r>
              <a:rPr lang="hr-HR" sz="3000" b="1" dirty="0" smtClean="0"/>
              <a:t>Open your door</a:t>
            </a:r>
          </a:p>
          <a:p>
            <a:pPr marL="342900" indent="-342900"/>
            <a:r>
              <a:rPr lang="hr-HR" sz="3000" b="1" dirty="0" smtClean="0"/>
              <a:t>Learn to say NO</a:t>
            </a:r>
          </a:p>
          <a:p>
            <a:pPr marL="342900" indent="-342900"/>
            <a:endParaRPr lang="hr-HR" sz="3000" b="1" dirty="0" smtClean="0"/>
          </a:p>
          <a:p>
            <a:pPr marL="342900" indent="-342900"/>
            <a:endParaRPr lang="hr-HR" sz="3000" b="1" dirty="0" smtClean="0"/>
          </a:p>
          <a:p>
            <a:pPr marL="342900" indent="-342900"/>
            <a:endParaRPr lang="en-US" sz="3000" b="1" dirty="0"/>
          </a:p>
          <a:p>
            <a:pPr marL="0" lvl="0" indent="0" rtl="0">
              <a:spcBef>
                <a:spcPts val="0"/>
              </a:spcBef>
              <a:spcAft>
                <a:spcPts val="0"/>
              </a:spcAft>
              <a:buNone/>
            </a:pPr>
            <a:endParaRPr b="1" dirty="0"/>
          </a:p>
        </p:txBody>
      </p:sp>
    </p:spTree>
    <p:extLst>
      <p:ext uri="{BB962C8B-B14F-4D97-AF65-F5344CB8AC3E}">
        <p14:creationId xmlns:p14="http://schemas.microsoft.com/office/powerpoint/2010/main" val="1354372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1" y="872836"/>
            <a:ext cx="4114800" cy="77762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hr-HR" dirty="0" smtClean="0"/>
              <a:t>And in the END..</a:t>
            </a:r>
            <a:endParaRPr dirty="0"/>
          </a:p>
        </p:txBody>
      </p:sp>
      <p:sp>
        <p:nvSpPr>
          <p:cNvPr id="195" name="Shape 195"/>
          <p:cNvSpPr txBox="1"/>
          <p:nvPr/>
        </p:nvSpPr>
        <p:spPr>
          <a:xfrm>
            <a:off x="533401" y="2209446"/>
            <a:ext cx="9157854" cy="1701000"/>
          </a:xfrm>
          <a:prstGeom prst="rect">
            <a:avLst/>
          </a:prstGeom>
          <a:noFill/>
          <a:ln>
            <a:noFill/>
          </a:ln>
        </p:spPr>
        <p:txBody>
          <a:bodyPr spcFirstLastPara="1" wrap="square" lIns="91425" tIns="91425" rIns="91425" bIns="91425" anchor="ctr" anchorCtr="0">
            <a:noAutofit/>
          </a:bodyPr>
          <a:lstStyle/>
          <a:p>
            <a:pPr fontAlgn="base"/>
            <a:r>
              <a:rPr lang="hr-HR" sz="2500" b="1" dirty="0" smtClean="0">
                <a:solidFill>
                  <a:schemeClr val="bg1"/>
                </a:solidFill>
                <a:latin typeface="Zilla Slab Light" panose="020B0604020202020204" charset="0"/>
                <a:ea typeface="Zilla Slab Light" panose="020B0604020202020204" charset="0"/>
              </a:rPr>
              <a:t>? </a:t>
            </a:r>
            <a:r>
              <a:rPr lang="en-US" sz="2500" b="1" dirty="0" smtClean="0">
                <a:solidFill>
                  <a:schemeClr val="bg1"/>
                </a:solidFill>
                <a:latin typeface="Zilla Slab Light" panose="020B0604020202020204" charset="0"/>
                <a:ea typeface="Zilla Slab Light" panose="020B0604020202020204" charset="0"/>
              </a:rPr>
              <a:t>What </a:t>
            </a:r>
            <a:r>
              <a:rPr lang="en-US" sz="2500" b="1" dirty="0">
                <a:solidFill>
                  <a:schemeClr val="bg1"/>
                </a:solidFill>
                <a:latin typeface="Zilla Slab Light" panose="020B0604020202020204" charset="0"/>
                <a:ea typeface="Zilla Slab Light" panose="020B0604020202020204" charset="0"/>
              </a:rPr>
              <a:t>have we learned from each other</a:t>
            </a:r>
            <a:r>
              <a:rPr lang="en-US" sz="2500" b="1" dirty="0" smtClean="0">
                <a:solidFill>
                  <a:schemeClr val="bg1"/>
                </a:solidFill>
                <a:latin typeface="Zilla Slab Light" panose="020B0604020202020204" charset="0"/>
                <a:ea typeface="Zilla Slab Light" panose="020B0604020202020204" charset="0"/>
              </a:rPr>
              <a:t>?</a:t>
            </a:r>
            <a:endParaRPr lang="hr-HR" sz="2500" b="1" dirty="0" smtClean="0">
              <a:solidFill>
                <a:schemeClr val="bg1"/>
              </a:solidFill>
              <a:latin typeface="Zilla Slab Light" panose="020B0604020202020204" charset="0"/>
              <a:ea typeface="Zilla Slab Light" panose="020B0604020202020204" charset="0"/>
            </a:endParaRPr>
          </a:p>
          <a:p>
            <a:pPr fontAlgn="base"/>
            <a:endParaRPr lang="hr-HR" sz="2500" b="1" dirty="0">
              <a:solidFill>
                <a:schemeClr val="bg1"/>
              </a:solidFill>
              <a:latin typeface="Zilla Slab Light" panose="020B0604020202020204" charset="0"/>
              <a:ea typeface="Zilla Slab Light" panose="020B0604020202020204" charset="0"/>
            </a:endParaRPr>
          </a:p>
          <a:p>
            <a:pPr fontAlgn="base"/>
            <a:r>
              <a:rPr lang="hr-HR" sz="2500" b="1" dirty="0" smtClean="0">
                <a:solidFill>
                  <a:schemeClr val="bg1"/>
                </a:solidFill>
                <a:latin typeface="Zilla Slab Light" panose="020B0604020202020204" charset="0"/>
                <a:ea typeface="Zilla Slab Light" panose="020B0604020202020204" charset="0"/>
              </a:rPr>
              <a:t>? Did </a:t>
            </a:r>
            <a:r>
              <a:rPr lang="hr-HR" sz="2500" b="1" dirty="0">
                <a:solidFill>
                  <a:schemeClr val="bg1"/>
                </a:solidFill>
                <a:latin typeface="Zilla Slab Light" panose="020B0604020202020204" charset="0"/>
                <a:ea typeface="Zilla Slab Light" panose="020B0604020202020204" charset="0"/>
              </a:rPr>
              <a:t>RTC 2018 met our expectations?</a:t>
            </a:r>
            <a:endParaRPr lang="en-US" sz="2500" b="1" dirty="0">
              <a:solidFill>
                <a:schemeClr val="bg1"/>
              </a:solidFill>
              <a:latin typeface="Zilla Slab Light" panose="020B0604020202020204" charset="0"/>
              <a:ea typeface="Zilla Slab Light" panose="020B0604020202020204" charset="0"/>
            </a:endParaRPr>
          </a:p>
        </p:txBody>
      </p:sp>
    </p:spTree>
    <p:extLst>
      <p:ext uri="{BB962C8B-B14F-4D97-AF65-F5344CB8AC3E}">
        <p14:creationId xmlns:p14="http://schemas.microsoft.com/office/powerpoint/2010/main" val="40998140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38"/>
        <p:cNvGrpSpPr/>
        <p:nvPr/>
      </p:nvGrpSpPr>
      <p:grpSpPr>
        <a:xfrm>
          <a:off x="0" y="0"/>
          <a:ext cx="0" cy="0"/>
          <a:chOff x="0" y="0"/>
          <a:chExt cx="0" cy="0"/>
        </a:xfrm>
      </p:grpSpPr>
      <p:sp>
        <p:nvSpPr>
          <p:cNvPr id="15" name="Shape 141"/>
          <p:cNvSpPr/>
          <p:nvPr/>
        </p:nvSpPr>
        <p:spPr>
          <a:xfrm>
            <a:off x="6566507" y="2684680"/>
            <a:ext cx="1854000" cy="1854000"/>
          </a:xfrm>
          <a:prstGeom prst="ellipse">
            <a:avLst/>
          </a:prstGeom>
          <a:solidFill>
            <a:srgbClr val="101631">
              <a:alpha val="50000"/>
            </a:srgbClr>
          </a:solid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500" b="1">
              <a:solidFill>
                <a:srgbClr val="FFFFFF"/>
              </a:solidFill>
              <a:latin typeface="Zilla Slab Light"/>
              <a:ea typeface="Zilla Slab Light"/>
              <a:cs typeface="Zilla Slab Light"/>
              <a:sym typeface="Zilla Slab Light"/>
            </a:endParaRPr>
          </a:p>
        </p:txBody>
      </p:sp>
      <p:sp>
        <p:nvSpPr>
          <p:cNvPr id="141" name="Shape 141"/>
          <p:cNvSpPr/>
          <p:nvPr/>
        </p:nvSpPr>
        <p:spPr>
          <a:xfrm>
            <a:off x="6357500" y="577657"/>
            <a:ext cx="1854000" cy="1854000"/>
          </a:xfrm>
          <a:prstGeom prst="ellipse">
            <a:avLst/>
          </a:prstGeom>
          <a:solidFill>
            <a:srgbClr val="101631">
              <a:alpha val="50000"/>
            </a:srgbClr>
          </a:solid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500" b="1">
              <a:solidFill>
                <a:srgbClr val="FFFFFF"/>
              </a:solidFill>
              <a:latin typeface="Zilla Slab Light"/>
              <a:ea typeface="Zilla Slab Light"/>
              <a:cs typeface="Zilla Slab Light"/>
              <a:sym typeface="Zilla Slab Light"/>
            </a:endParaRPr>
          </a:p>
        </p:txBody>
      </p:sp>
      <p:sp>
        <p:nvSpPr>
          <p:cNvPr id="142" name="Shape 142"/>
          <p:cNvSpPr txBox="1"/>
          <p:nvPr/>
        </p:nvSpPr>
        <p:spPr>
          <a:xfrm>
            <a:off x="5712200" y="3391490"/>
            <a:ext cx="1290600" cy="5214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SzPts val="1100"/>
              <a:buNone/>
            </a:pPr>
            <a:r>
              <a:rPr lang="en" sz="1500" b="1" dirty="0" smtClean="0">
                <a:solidFill>
                  <a:srgbClr val="FFFFFF"/>
                </a:solidFill>
                <a:latin typeface="Zilla Slab Light"/>
                <a:ea typeface="Zilla Slab Light"/>
                <a:cs typeface="Zilla Slab Light"/>
                <a:sym typeface="Zilla Slab Light"/>
              </a:rPr>
              <a:t> </a:t>
            </a:r>
            <a:endParaRPr sz="1500" b="1" dirty="0">
              <a:solidFill>
                <a:srgbClr val="FFFFFF"/>
              </a:solidFill>
              <a:latin typeface="Zilla Slab Light"/>
              <a:ea typeface="Zilla Slab Light"/>
              <a:cs typeface="Zilla Slab Light"/>
              <a:sym typeface="Zilla Slab Light"/>
            </a:endParaRPr>
          </a:p>
        </p:txBody>
      </p:sp>
      <p:sp>
        <p:nvSpPr>
          <p:cNvPr id="143" name="Shape 143"/>
          <p:cNvSpPr/>
          <p:nvPr/>
        </p:nvSpPr>
        <p:spPr>
          <a:xfrm>
            <a:off x="3632742" y="344704"/>
            <a:ext cx="1854000" cy="1854000"/>
          </a:xfrm>
          <a:prstGeom prst="ellipse">
            <a:avLst/>
          </a:prstGeom>
          <a:solidFill>
            <a:srgbClr val="101631">
              <a:alpha val="50000"/>
            </a:srgbClr>
          </a:solid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500" b="1">
              <a:solidFill>
                <a:srgbClr val="FFFFFF"/>
              </a:solidFill>
              <a:latin typeface="Zilla Slab Light"/>
              <a:ea typeface="Zilla Slab Light"/>
              <a:cs typeface="Zilla Slab Light"/>
              <a:sym typeface="Zilla Slab Light"/>
            </a:endParaRPr>
          </a:p>
        </p:txBody>
      </p:sp>
      <p:sp>
        <p:nvSpPr>
          <p:cNvPr id="144" name="Shape 144"/>
          <p:cNvSpPr txBox="1"/>
          <p:nvPr/>
        </p:nvSpPr>
        <p:spPr>
          <a:xfrm>
            <a:off x="3914442" y="1011004"/>
            <a:ext cx="1290600" cy="521400"/>
          </a:xfrm>
          <a:prstGeom prst="rect">
            <a:avLst/>
          </a:prstGeom>
          <a:noFill/>
          <a:ln>
            <a:noFill/>
          </a:ln>
        </p:spPr>
        <p:txBody>
          <a:bodyPr spcFirstLastPara="1" wrap="square" lIns="91425" tIns="91425" rIns="91425" bIns="91425" anchor="ctr" anchorCtr="0">
            <a:noAutofit/>
          </a:bodyPr>
          <a:lstStyle/>
          <a:p>
            <a:pPr marL="0" lvl="0" indent="0" algn="ctr">
              <a:lnSpc>
                <a:spcPct val="115000"/>
              </a:lnSpc>
              <a:spcBef>
                <a:spcPts val="0"/>
              </a:spcBef>
              <a:spcAft>
                <a:spcPts val="0"/>
              </a:spcAft>
              <a:buSzPts val="1100"/>
              <a:buNone/>
            </a:pPr>
            <a:r>
              <a:rPr lang="hr-HR" sz="1500" b="1" dirty="0" smtClean="0">
                <a:solidFill>
                  <a:srgbClr val="FFFFFF"/>
                </a:solidFill>
                <a:latin typeface="Zilla Slab Light"/>
                <a:ea typeface="Zilla Slab Light"/>
                <a:cs typeface="Zilla Slab Light"/>
                <a:sym typeface="Zilla Slab Light"/>
              </a:rPr>
              <a:t>VISIT TESTBASH</a:t>
            </a:r>
            <a:r>
              <a:rPr lang="en" sz="1500" b="1" dirty="0" smtClean="0">
                <a:solidFill>
                  <a:srgbClr val="FFFFFF"/>
                </a:solidFill>
                <a:latin typeface="Zilla Slab Light"/>
                <a:ea typeface="Zilla Slab Light"/>
                <a:cs typeface="Zilla Slab Light"/>
                <a:sym typeface="Zilla Slab Light"/>
              </a:rPr>
              <a:t> </a:t>
            </a:r>
            <a:endParaRPr sz="1500" b="1" dirty="0">
              <a:solidFill>
                <a:srgbClr val="FFFFFF"/>
              </a:solidFill>
              <a:latin typeface="Zilla Slab Light"/>
              <a:ea typeface="Zilla Slab Light"/>
              <a:cs typeface="Zilla Slab Light"/>
              <a:sym typeface="Zilla Slab Light"/>
            </a:endParaRPr>
          </a:p>
        </p:txBody>
      </p:sp>
      <p:sp>
        <p:nvSpPr>
          <p:cNvPr id="145" name="Shape 145"/>
          <p:cNvSpPr/>
          <p:nvPr/>
        </p:nvSpPr>
        <p:spPr>
          <a:xfrm>
            <a:off x="2343692" y="1798190"/>
            <a:ext cx="1854000" cy="1854000"/>
          </a:xfrm>
          <a:prstGeom prst="ellipse">
            <a:avLst/>
          </a:prstGeom>
          <a:solidFill>
            <a:srgbClr val="101631">
              <a:alpha val="50000"/>
            </a:srgbClr>
          </a:solid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500" b="1">
              <a:solidFill>
                <a:srgbClr val="FFFFFF"/>
              </a:solidFill>
              <a:latin typeface="Zilla Slab Light"/>
              <a:ea typeface="Zilla Slab Light"/>
              <a:cs typeface="Zilla Slab Light"/>
              <a:sym typeface="Zilla Slab Light"/>
            </a:endParaRPr>
          </a:p>
        </p:txBody>
      </p:sp>
      <p:sp>
        <p:nvSpPr>
          <p:cNvPr id="146" name="Shape 146"/>
          <p:cNvSpPr txBox="1"/>
          <p:nvPr/>
        </p:nvSpPr>
        <p:spPr>
          <a:xfrm>
            <a:off x="2623842" y="2431657"/>
            <a:ext cx="1290600" cy="521400"/>
          </a:xfrm>
          <a:prstGeom prst="rect">
            <a:avLst/>
          </a:prstGeom>
          <a:noFill/>
          <a:ln>
            <a:noFill/>
          </a:ln>
        </p:spPr>
        <p:txBody>
          <a:bodyPr spcFirstLastPara="1" wrap="square" lIns="91425" tIns="91425" rIns="91425" bIns="91425" anchor="ctr" anchorCtr="0">
            <a:noAutofit/>
          </a:bodyPr>
          <a:lstStyle/>
          <a:p>
            <a:pPr marL="0" lvl="0" indent="0" algn="ctr">
              <a:lnSpc>
                <a:spcPct val="115000"/>
              </a:lnSpc>
              <a:spcBef>
                <a:spcPts val="0"/>
              </a:spcBef>
              <a:spcAft>
                <a:spcPts val="0"/>
              </a:spcAft>
              <a:buSzPts val="1100"/>
              <a:buNone/>
            </a:pPr>
            <a:r>
              <a:rPr lang="hr-HR" sz="1500" b="1" dirty="0" smtClean="0">
                <a:solidFill>
                  <a:srgbClr val="FFFFFF"/>
                </a:solidFill>
                <a:latin typeface="Zilla Slab Light"/>
                <a:ea typeface="Zilla Slab Light"/>
                <a:cs typeface="Zilla Slab Light"/>
                <a:sym typeface="Zilla Slab Light"/>
              </a:rPr>
              <a:t>READ ARTICLES </a:t>
            </a:r>
            <a:r>
              <a:rPr lang="en" sz="1500" b="1" dirty="0" smtClean="0">
                <a:solidFill>
                  <a:srgbClr val="FFFFFF"/>
                </a:solidFill>
                <a:latin typeface="Zilla Slab Light"/>
                <a:ea typeface="Zilla Slab Light"/>
                <a:cs typeface="Zilla Slab Light"/>
                <a:sym typeface="Zilla Slab Light"/>
              </a:rPr>
              <a:t> </a:t>
            </a:r>
            <a:endParaRPr sz="1500" b="1" dirty="0">
              <a:solidFill>
                <a:srgbClr val="FFFFFF"/>
              </a:solidFill>
              <a:latin typeface="Zilla Slab Light"/>
              <a:ea typeface="Zilla Slab Light"/>
              <a:cs typeface="Zilla Slab Light"/>
              <a:sym typeface="Zilla Slab Light"/>
            </a:endParaRPr>
          </a:p>
        </p:txBody>
      </p:sp>
      <p:sp>
        <p:nvSpPr>
          <p:cNvPr id="147" name="Shape 147"/>
          <p:cNvSpPr/>
          <p:nvPr/>
        </p:nvSpPr>
        <p:spPr>
          <a:xfrm>
            <a:off x="416868" y="605404"/>
            <a:ext cx="1854000" cy="1854000"/>
          </a:xfrm>
          <a:prstGeom prst="ellipse">
            <a:avLst/>
          </a:prstGeom>
          <a:solidFill>
            <a:srgbClr val="101631">
              <a:alpha val="50000"/>
            </a:srgbClr>
          </a:solid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500" b="1">
              <a:solidFill>
                <a:srgbClr val="FFFFFF"/>
              </a:solidFill>
              <a:latin typeface="Zilla Slab Light"/>
              <a:ea typeface="Zilla Slab Light"/>
              <a:cs typeface="Zilla Slab Light"/>
              <a:sym typeface="Zilla Slab Light"/>
            </a:endParaRPr>
          </a:p>
        </p:txBody>
      </p:sp>
      <p:sp>
        <p:nvSpPr>
          <p:cNvPr id="148" name="Shape 148"/>
          <p:cNvSpPr txBox="1"/>
          <p:nvPr/>
        </p:nvSpPr>
        <p:spPr>
          <a:xfrm>
            <a:off x="634814" y="1271704"/>
            <a:ext cx="1544661" cy="5214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SzPts val="1100"/>
              <a:buNone/>
            </a:pPr>
            <a:r>
              <a:rPr lang="hr-HR" sz="1500" b="1" dirty="0" smtClean="0">
                <a:solidFill>
                  <a:srgbClr val="FFFFFF"/>
                </a:solidFill>
                <a:latin typeface="Zilla Slab Light"/>
                <a:ea typeface="Zilla Slab Light"/>
                <a:cs typeface="Zilla Slab Light"/>
                <a:sym typeface="Zilla Slab Light"/>
              </a:rPr>
              <a:t>USE TWITTER</a:t>
            </a:r>
            <a:r>
              <a:rPr lang="en" sz="1500" b="1" dirty="0" smtClean="0">
                <a:solidFill>
                  <a:srgbClr val="FFFFFF"/>
                </a:solidFill>
                <a:latin typeface="Zilla Slab Light"/>
                <a:ea typeface="Zilla Slab Light"/>
                <a:cs typeface="Zilla Slab Light"/>
                <a:sym typeface="Zilla Slab Light"/>
              </a:rPr>
              <a:t> </a:t>
            </a:r>
            <a:endParaRPr sz="1500" b="1" dirty="0">
              <a:solidFill>
                <a:srgbClr val="FFFFFF"/>
              </a:solidFill>
              <a:latin typeface="Zilla Slab Light"/>
              <a:ea typeface="Zilla Slab Light"/>
              <a:cs typeface="Zilla Slab Light"/>
              <a:sym typeface="Zilla Slab Light"/>
            </a:endParaRPr>
          </a:p>
        </p:txBody>
      </p:sp>
      <p:sp>
        <p:nvSpPr>
          <p:cNvPr id="12" name="Shape 144"/>
          <p:cNvSpPr txBox="1"/>
          <p:nvPr/>
        </p:nvSpPr>
        <p:spPr>
          <a:xfrm>
            <a:off x="6639200" y="1243957"/>
            <a:ext cx="1290600" cy="521400"/>
          </a:xfrm>
          <a:prstGeom prst="rect">
            <a:avLst/>
          </a:prstGeom>
          <a:noFill/>
          <a:ln>
            <a:noFill/>
          </a:ln>
        </p:spPr>
        <p:txBody>
          <a:bodyPr spcFirstLastPara="1" wrap="square" lIns="91425" tIns="91425" rIns="91425" bIns="91425" anchor="ctr" anchorCtr="0">
            <a:noAutofit/>
          </a:bodyPr>
          <a:lstStyle/>
          <a:p>
            <a:pPr marL="0" lvl="0" indent="0" algn="ctr">
              <a:lnSpc>
                <a:spcPct val="115000"/>
              </a:lnSpc>
              <a:spcBef>
                <a:spcPts val="0"/>
              </a:spcBef>
              <a:spcAft>
                <a:spcPts val="0"/>
              </a:spcAft>
              <a:buSzPts val="1100"/>
              <a:buNone/>
            </a:pPr>
            <a:r>
              <a:rPr lang="hr-HR" sz="1500" b="1" dirty="0" smtClean="0">
                <a:solidFill>
                  <a:srgbClr val="FFFFFF"/>
                </a:solidFill>
                <a:latin typeface="Zilla Slab Light"/>
                <a:ea typeface="Zilla Slab Light"/>
                <a:cs typeface="Zilla Slab Light"/>
                <a:sym typeface="Zilla Slab Light"/>
              </a:rPr>
              <a:t>FIND A MENTOR</a:t>
            </a:r>
            <a:r>
              <a:rPr lang="en" sz="1500" b="1" dirty="0" smtClean="0">
                <a:solidFill>
                  <a:srgbClr val="FFFFFF"/>
                </a:solidFill>
                <a:latin typeface="Zilla Slab Light"/>
                <a:ea typeface="Zilla Slab Light"/>
                <a:cs typeface="Zilla Slab Light"/>
                <a:sym typeface="Zilla Slab Light"/>
              </a:rPr>
              <a:t> </a:t>
            </a:r>
            <a:endParaRPr sz="1500" b="1" dirty="0">
              <a:solidFill>
                <a:srgbClr val="FFFFFF"/>
              </a:solidFill>
              <a:latin typeface="Zilla Slab Light"/>
              <a:ea typeface="Zilla Slab Light"/>
              <a:cs typeface="Zilla Slab Light"/>
              <a:sym typeface="Zilla Slab Light"/>
            </a:endParaRPr>
          </a:p>
        </p:txBody>
      </p:sp>
      <p:sp>
        <p:nvSpPr>
          <p:cNvPr id="14" name="Shape 144"/>
          <p:cNvSpPr txBox="1"/>
          <p:nvPr/>
        </p:nvSpPr>
        <p:spPr>
          <a:xfrm>
            <a:off x="6806482" y="3350980"/>
            <a:ext cx="1864573" cy="5214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SzPts val="1100"/>
              <a:buNone/>
            </a:pPr>
            <a:r>
              <a:rPr lang="hr-HR" sz="1500" b="1" dirty="0" smtClean="0">
                <a:solidFill>
                  <a:srgbClr val="FFFFFF"/>
                </a:solidFill>
                <a:latin typeface="Zilla Slab Light"/>
                <a:ea typeface="Zilla Slab Light"/>
                <a:cs typeface="Zilla Slab Light"/>
                <a:sym typeface="Zilla Slab Light"/>
              </a:rPr>
              <a:t>PREPARE FOR CONF. DAY –</a:t>
            </a:r>
            <a:r>
              <a:rPr lang="hr-HR" sz="1500" b="1" dirty="0">
                <a:solidFill>
                  <a:srgbClr val="FFFFFF"/>
                </a:solidFill>
                <a:latin typeface="Zilla Slab Light"/>
                <a:ea typeface="Zilla Slab Light"/>
                <a:cs typeface="Zilla Slab Light"/>
                <a:sym typeface="Zilla Slab Light"/>
              </a:rPr>
              <a:t> </a:t>
            </a:r>
            <a:r>
              <a:rPr lang="hr-HR" sz="1500" b="1" dirty="0" smtClean="0">
                <a:solidFill>
                  <a:srgbClr val="FFFFFF"/>
                </a:solidFill>
                <a:latin typeface="Zilla Slab Light"/>
                <a:ea typeface="Zilla Slab Light"/>
                <a:cs typeface="Zilla Slab Light"/>
                <a:sym typeface="Zilla Slab Light"/>
              </a:rPr>
              <a:t>CHOOSE YOUR SESSIONS </a:t>
            </a:r>
          </a:p>
          <a:p>
            <a:pPr marL="0" lvl="0" indent="0">
              <a:lnSpc>
                <a:spcPct val="115000"/>
              </a:lnSpc>
              <a:spcBef>
                <a:spcPts val="0"/>
              </a:spcBef>
              <a:spcAft>
                <a:spcPts val="0"/>
              </a:spcAft>
              <a:buSzPts val="1100"/>
              <a:buNone/>
            </a:pPr>
            <a:r>
              <a:rPr lang="hr-HR" sz="1500" b="1" dirty="0" smtClean="0">
                <a:solidFill>
                  <a:srgbClr val="FFFFFF"/>
                </a:solidFill>
                <a:latin typeface="Zilla Slab Light"/>
                <a:ea typeface="Zilla Slab Light"/>
                <a:cs typeface="Zilla Slab Light"/>
                <a:sym typeface="Zilla Slab Light"/>
              </a:rPr>
              <a:t>WISELY</a:t>
            </a:r>
          </a:p>
        </p:txBody>
      </p:sp>
      <p:sp>
        <p:nvSpPr>
          <p:cNvPr id="16" name="Shape 141"/>
          <p:cNvSpPr/>
          <p:nvPr/>
        </p:nvSpPr>
        <p:spPr>
          <a:xfrm>
            <a:off x="4225427" y="2839168"/>
            <a:ext cx="1854000" cy="1854000"/>
          </a:xfrm>
          <a:prstGeom prst="ellipse">
            <a:avLst/>
          </a:prstGeom>
          <a:solidFill>
            <a:srgbClr val="101631">
              <a:alpha val="50000"/>
            </a:srgbClr>
          </a:solid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500" b="1">
              <a:solidFill>
                <a:srgbClr val="FFFFFF"/>
              </a:solidFill>
              <a:latin typeface="Zilla Slab Light"/>
              <a:ea typeface="Zilla Slab Light"/>
              <a:cs typeface="Zilla Slab Light"/>
              <a:sym typeface="Zilla Slab Light"/>
            </a:endParaRPr>
          </a:p>
        </p:txBody>
      </p:sp>
      <p:sp>
        <p:nvSpPr>
          <p:cNvPr id="13" name="Shape 144"/>
          <p:cNvSpPr txBox="1"/>
          <p:nvPr/>
        </p:nvSpPr>
        <p:spPr>
          <a:xfrm>
            <a:off x="4537183" y="3505468"/>
            <a:ext cx="1562486" cy="5214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SzPts val="1100"/>
              <a:buNone/>
            </a:pPr>
            <a:r>
              <a:rPr lang="hr-HR" sz="1500" b="1" dirty="0" smtClean="0">
                <a:solidFill>
                  <a:srgbClr val="FFFFFF"/>
                </a:solidFill>
                <a:latin typeface="Zilla Slab Light"/>
                <a:ea typeface="Zilla Slab Light"/>
                <a:cs typeface="Zilla Slab Light"/>
                <a:sym typeface="Zilla Slab Light"/>
              </a:rPr>
              <a:t>WHO TO FOLLOW FROM QA WORLD?</a:t>
            </a:r>
          </a:p>
          <a:p>
            <a:pPr marL="0" lvl="0" indent="0">
              <a:lnSpc>
                <a:spcPct val="115000"/>
              </a:lnSpc>
              <a:spcBef>
                <a:spcPts val="0"/>
              </a:spcBef>
              <a:spcAft>
                <a:spcPts val="0"/>
              </a:spcAft>
              <a:buSzPts val="1100"/>
              <a:buNone/>
            </a:pPr>
            <a:r>
              <a:rPr lang="hr-HR" sz="1500" b="1" dirty="0" smtClean="0">
                <a:solidFill>
                  <a:srgbClr val="FFFFFF"/>
                </a:solidFill>
                <a:latin typeface="Zilla Slab Light"/>
                <a:ea typeface="Zilla Slab Light"/>
                <a:cs typeface="Zilla Slab Light"/>
                <a:sym typeface="Zilla Slab Light"/>
              </a:rPr>
              <a:t>(LINKEDIN, TWITTER)</a:t>
            </a:r>
            <a:r>
              <a:rPr lang="en" sz="1500" b="1" dirty="0" smtClean="0">
                <a:solidFill>
                  <a:srgbClr val="FFFFFF"/>
                </a:solidFill>
                <a:latin typeface="Zilla Slab Light"/>
                <a:ea typeface="Zilla Slab Light"/>
                <a:cs typeface="Zilla Slab Light"/>
                <a:sym typeface="Zilla Slab Light"/>
              </a:rPr>
              <a:t> </a:t>
            </a:r>
            <a:endParaRPr sz="1500" b="1" dirty="0">
              <a:solidFill>
                <a:srgbClr val="FFFFFF"/>
              </a:solidFill>
              <a:latin typeface="Zilla Slab Light"/>
              <a:ea typeface="Zilla Slab Light"/>
              <a:cs typeface="Zilla Slab Light"/>
              <a:sym typeface="Zilla Slab Light"/>
            </a:endParaRPr>
          </a:p>
        </p:txBody>
      </p:sp>
      <p:sp>
        <p:nvSpPr>
          <p:cNvPr id="17" name="Shape 147"/>
          <p:cNvSpPr/>
          <p:nvPr/>
        </p:nvSpPr>
        <p:spPr>
          <a:xfrm>
            <a:off x="214748" y="2975860"/>
            <a:ext cx="2101209" cy="1874059"/>
          </a:xfrm>
          <a:prstGeom prst="ellipse">
            <a:avLst/>
          </a:prstGeom>
          <a:solidFill>
            <a:srgbClr val="101631">
              <a:alpha val="50000"/>
            </a:srgbClr>
          </a:solid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lvl="0" algn="ctr">
              <a:lnSpc>
                <a:spcPct val="115000"/>
              </a:lnSpc>
              <a:buSzPts val="1100"/>
            </a:pPr>
            <a:r>
              <a:rPr lang="en-US" sz="1600" b="1">
                <a:solidFill>
                  <a:schemeClr val="bg1"/>
                </a:solidFill>
                <a:latin typeface="Zilla Slab Light" panose="020B0604020202020204" charset="0"/>
                <a:ea typeface="Zilla Slab Light" panose="020B0604020202020204" charset="0"/>
              </a:rPr>
              <a:t>How to stay calm in an incredibly stressful situation!</a:t>
            </a:r>
            <a:endParaRPr lang="en-US" sz="1600" b="1" dirty="0">
              <a:solidFill>
                <a:schemeClr val="bg1"/>
              </a:solidFill>
              <a:latin typeface="Zilla Slab Light" panose="020B0604020202020204" charset="0"/>
              <a:ea typeface="Zilla Slab Light" panose="020B0604020202020204" charset="0"/>
              <a:cs typeface="Zilla Slab Light"/>
              <a:sym typeface="Zilla Slab Ligh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7" name="Shape 127"/>
          <p:cNvSpPr txBox="1">
            <a:spLocks noGrp="1"/>
          </p:cNvSpPr>
          <p:nvPr>
            <p:ph type="title"/>
          </p:nvPr>
        </p:nvSpPr>
        <p:spPr>
          <a:xfrm>
            <a:off x="319696" y="455213"/>
            <a:ext cx="4114800" cy="2137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hr-HR" dirty="0" smtClean="0">
                <a:highlight>
                  <a:schemeClr val="lt1"/>
                </a:highlight>
              </a:rPr>
              <a:t>Conference</a:t>
            </a:r>
            <a:br>
              <a:rPr lang="hr-HR" dirty="0" smtClean="0">
                <a:highlight>
                  <a:schemeClr val="lt1"/>
                </a:highlight>
              </a:rPr>
            </a:br>
            <a:r>
              <a:rPr lang="hr-HR" dirty="0" smtClean="0">
                <a:highlight>
                  <a:schemeClr val="lt1"/>
                </a:highlight>
              </a:rPr>
              <a:t>Buddy</a:t>
            </a:r>
            <a:endParaRPr dirty="0"/>
          </a:p>
        </p:txBody>
      </p:sp>
      <p:sp>
        <p:nvSpPr>
          <p:cNvPr id="128" name="Shape 128"/>
          <p:cNvSpPr txBox="1">
            <a:spLocks noGrp="1"/>
          </p:cNvSpPr>
          <p:nvPr>
            <p:ph type="body" idx="1"/>
          </p:nvPr>
        </p:nvSpPr>
        <p:spPr>
          <a:xfrm>
            <a:off x="319696" y="2892660"/>
            <a:ext cx="5111087" cy="607016"/>
          </a:xfrm>
          <a:prstGeom prst="rect">
            <a:avLst/>
          </a:prstGeom>
        </p:spPr>
        <p:txBody>
          <a:bodyPr spcFirstLastPara="1" wrap="square" lIns="91425" tIns="91425" rIns="91425" bIns="91425" anchor="t" anchorCtr="0">
            <a:noAutofit/>
          </a:bodyPr>
          <a:lstStyle/>
          <a:p>
            <a:pPr marL="0" lvl="0" indent="0">
              <a:buNone/>
            </a:pPr>
            <a:r>
              <a:rPr lang="en-US" sz="2500" dirty="0">
                <a:solidFill>
                  <a:schemeClr val="bg1"/>
                </a:solidFill>
              </a:rPr>
              <a:t>http://www.conferencebuddy.io/ </a:t>
            </a:r>
          </a:p>
        </p:txBody>
      </p:sp>
      <p:sp>
        <p:nvSpPr>
          <p:cNvPr id="2" name="Rectangle 1"/>
          <p:cNvSpPr/>
          <p:nvPr/>
        </p:nvSpPr>
        <p:spPr>
          <a:xfrm>
            <a:off x="7215510" y="350648"/>
            <a:ext cx="1928490" cy="4185761"/>
          </a:xfrm>
          <a:prstGeom prst="rect">
            <a:avLst/>
          </a:prstGeom>
        </p:spPr>
        <p:txBody>
          <a:bodyPr wrap="square">
            <a:spAutoFit/>
          </a:bodyPr>
          <a:lstStyle/>
          <a:p>
            <a:r>
              <a:rPr lang="en-US" dirty="0">
                <a:solidFill>
                  <a:srgbClr val="FFFFFF"/>
                </a:solidFill>
                <a:latin typeface="Zilla Slab Light" panose="020B0604020202020204" charset="0"/>
                <a:ea typeface="Zilla Slab Light" panose="020B0604020202020204" charset="0"/>
              </a:rPr>
              <a:t>Conference Buddy wants to provide a place to find </a:t>
            </a:r>
            <a:r>
              <a:rPr lang="en-US" b="1" dirty="0">
                <a:solidFill>
                  <a:srgbClr val="FFFFFF"/>
                </a:solidFill>
                <a:latin typeface="Zilla Slab Light" panose="020B0604020202020204" charset="0"/>
                <a:ea typeface="Zilla Slab Light" panose="020B0604020202020204" charset="0"/>
              </a:rPr>
              <a:t>companions for tech conferences</a:t>
            </a:r>
            <a:r>
              <a:rPr lang="en-US" dirty="0">
                <a:solidFill>
                  <a:srgbClr val="FFFFFF"/>
                </a:solidFill>
                <a:latin typeface="Zilla Slab Light" panose="020B0604020202020204" charset="0"/>
                <a:ea typeface="Zilla Slab Light" panose="020B0604020202020204" charset="0"/>
              </a:rPr>
              <a:t>. You can look for one or more person with whom you can attend a conference </a:t>
            </a:r>
            <a:r>
              <a:rPr lang="en-US" b="1" dirty="0">
                <a:solidFill>
                  <a:srgbClr val="FFFFFF"/>
                </a:solidFill>
                <a:latin typeface="Zilla Slab Light" panose="020B0604020202020204" charset="0"/>
                <a:ea typeface="Zilla Slab Light" panose="020B0604020202020204" charset="0"/>
              </a:rPr>
              <a:t>together</a:t>
            </a:r>
            <a:r>
              <a:rPr lang="en-US" dirty="0">
                <a:solidFill>
                  <a:srgbClr val="FFFFFF"/>
                </a:solidFill>
                <a:latin typeface="Zilla Slab Light" panose="020B0604020202020204" charset="0"/>
                <a:ea typeface="Zilla Slab Light" panose="020B0604020202020204" charset="0"/>
              </a:rPr>
              <a:t>. Support each other, find a familiar face between all these strangers. You will feel more at ease and comfortable just knowing you’re not alone. At the same time you’ll </a:t>
            </a:r>
            <a:r>
              <a:rPr lang="en-US" b="1" dirty="0">
                <a:solidFill>
                  <a:srgbClr val="FFFFFF"/>
                </a:solidFill>
                <a:latin typeface="Zilla Slab Light" panose="020B0604020202020204" charset="0"/>
                <a:ea typeface="Zilla Slab Light" panose="020B0604020202020204" charset="0"/>
              </a:rPr>
              <a:t>help others</a:t>
            </a:r>
            <a:r>
              <a:rPr lang="en-US" dirty="0">
                <a:solidFill>
                  <a:srgbClr val="FFFFFF"/>
                </a:solidFill>
                <a:latin typeface="Zilla Slab Light" panose="020B0604020202020204" charset="0"/>
                <a:ea typeface="Zilla Slab Light" panose="020B0604020202020204" charset="0"/>
              </a:rPr>
              <a:t> to feel better!</a:t>
            </a:r>
            <a:endParaRPr lang="en-US" dirty="0">
              <a:latin typeface="Zilla Slab Light" panose="020B0604020202020204" charset="0"/>
              <a:ea typeface="Zilla Slab Light" panose="020B060402020202020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5" name="Shape 255"/>
          <p:cNvSpPr txBox="1">
            <a:spLocks noGrp="1"/>
          </p:cNvSpPr>
          <p:nvPr>
            <p:ph type="title" idx="4294967295"/>
          </p:nvPr>
        </p:nvSpPr>
        <p:spPr>
          <a:xfrm>
            <a:off x="457200" y="434575"/>
            <a:ext cx="4641000" cy="2137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9600"/>
              <a:t>Thanks!</a:t>
            </a:r>
            <a:endParaRPr sz="9600"/>
          </a:p>
        </p:txBody>
      </p:sp>
      <p:sp>
        <p:nvSpPr>
          <p:cNvPr id="256" name="Shape 256"/>
          <p:cNvSpPr txBox="1">
            <a:spLocks noGrp="1"/>
          </p:cNvSpPr>
          <p:nvPr>
            <p:ph type="body" idx="4294967295"/>
          </p:nvPr>
        </p:nvSpPr>
        <p:spPr>
          <a:xfrm>
            <a:off x="457200" y="2647975"/>
            <a:ext cx="4114800" cy="213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b="1" dirty="0">
                <a:solidFill>
                  <a:schemeClr val="lt1"/>
                </a:solidFill>
              </a:rPr>
              <a:t>Any questions?</a:t>
            </a:r>
            <a:endParaRPr sz="2400" b="1" dirty="0">
              <a:solidFill>
                <a:schemeClr val="lt1"/>
              </a:solidFill>
            </a:endParaRPr>
          </a:p>
          <a:p>
            <a:pPr marL="0" lvl="0" indent="0">
              <a:spcBef>
                <a:spcPts val="0"/>
              </a:spcBef>
              <a:spcAft>
                <a:spcPts val="0"/>
              </a:spcAft>
              <a:buNone/>
            </a:pPr>
            <a:r>
              <a:rPr lang="en" dirty="0">
                <a:solidFill>
                  <a:schemeClr val="lt1"/>
                </a:solidFill>
              </a:rPr>
              <a:t>You can find </a:t>
            </a:r>
            <a:r>
              <a:rPr lang="hr-HR" dirty="0" smtClean="0">
                <a:solidFill>
                  <a:schemeClr val="lt1"/>
                </a:solidFill>
              </a:rPr>
              <a:t>us</a:t>
            </a:r>
            <a:r>
              <a:rPr lang="en" dirty="0" smtClean="0">
                <a:solidFill>
                  <a:schemeClr val="lt1"/>
                </a:solidFill>
              </a:rPr>
              <a:t> </a:t>
            </a:r>
            <a:r>
              <a:rPr lang="en" dirty="0">
                <a:solidFill>
                  <a:schemeClr val="lt1"/>
                </a:solidFill>
              </a:rPr>
              <a:t>at:</a:t>
            </a:r>
            <a:endParaRPr dirty="0">
              <a:solidFill>
                <a:schemeClr val="lt1"/>
              </a:solidFill>
            </a:endParaRPr>
          </a:p>
          <a:p>
            <a:pPr marL="457200" lvl="0" indent="-342900">
              <a:spcBef>
                <a:spcPts val="0"/>
              </a:spcBef>
              <a:spcAft>
                <a:spcPts val="0"/>
              </a:spcAft>
              <a:buClr>
                <a:schemeClr val="lt1"/>
              </a:buClr>
              <a:buSzPts val="1800"/>
              <a:buChar char="▫"/>
            </a:pPr>
            <a:r>
              <a:rPr lang="hr-HR" dirty="0" smtClean="0">
                <a:solidFill>
                  <a:schemeClr val="lt1"/>
                </a:solidFill>
                <a:hlinkClick r:id="rId4"/>
              </a:rPr>
              <a:t>aprpic@gmail.com</a:t>
            </a:r>
            <a:r>
              <a:rPr lang="hr-HR" dirty="0" smtClean="0">
                <a:solidFill>
                  <a:schemeClr val="lt1"/>
                </a:solidFill>
              </a:rPr>
              <a:t> / @a_prpic</a:t>
            </a:r>
            <a:endParaRPr lang="hr-HR" dirty="0">
              <a:solidFill>
                <a:schemeClr val="lt1"/>
              </a:solidFill>
            </a:endParaRPr>
          </a:p>
          <a:p>
            <a:pPr marL="457200" lvl="0" indent="-342900">
              <a:spcBef>
                <a:spcPts val="0"/>
              </a:spcBef>
              <a:spcAft>
                <a:spcPts val="0"/>
              </a:spcAft>
              <a:buClr>
                <a:schemeClr val="lt1"/>
              </a:buClr>
              <a:buSzPts val="1800"/>
              <a:buChar char="▫"/>
            </a:pPr>
            <a:r>
              <a:rPr lang="hr-HR" dirty="0" smtClean="0">
                <a:solidFill>
                  <a:schemeClr val="lt1"/>
                </a:solidFill>
                <a:hlinkClick r:id="rId5"/>
              </a:rPr>
              <a:t>ivana.malesgalic@span.eu</a:t>
            </a:r>
            <a:r>
              <a:rPr lang="hr-HR" dirty="0" smtClean="0">
                <a:solidFill>
                  <a:schemeClr val="lt1"/>
                </a:solidFill>
              </a:rPr>
              <a:t> </a:t>
            </a:r>
            <a:endParaRPr dirty="0">
              <a:solidFill>
                <a:schemeClr val="lt1"/>
              </a:solidFill>
            </a:endParaRPr>
          </a:p>
          <a:p>
            <a:pPr marL="0" lvl="0" indent="0">
              <a:spcBef>
                <a:spcPts val="0"/>
              </a:spcBef>
              <a:spcAft>
                <a:spcPts val="0"/>
              </a:spcAft>
              <a:buClr>
                <a:schemeClr val="dk1"/>
              </a:buClr>
              <a:buSzPts val="1100"/>
              <a:buFont typeface="Arial"/>
              <a:buNone/>
            </a:pPr>
            <a:endParaRPr b="1" dirty="0">
              <a:solidFill>
                <a:schemeClr val="lt1"/>
              </a:solidFill>
            </a:endParaRPr>
          </a:p>
          <a:p>
            <a:pPr marL="0" lvl="0" indent="0" rtl="0">
              <a:spcBef>
                <a:spcPts val="0"/>
              </a:spcBef>
              <a:spcAft>
                <a:spcPts val="0"/>
              </a:spcAft>
              <a:buNone/>
            </a:pPr>
            <a:endParaRPr sz="2400" b="1" dirty="0">
              <a:solidFill>
                <a:schemeClr val="lt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t="-10000" r="-9000"/>
          </a:stretch>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685800" y="3803475"/>
            <a:ext cx="77724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Whoa! That’s a big </a:t>
            </a:r>
            <a:r>
              <a:rPr lang="en" dirty="0" smtClean="0"/>
              <a:t>number</a:t>
            </a:r>
            <a:r>
              <a:rPr lang="hr-HR" dirty="0" smtClean="0"/>
              <a:t>!!!</a:t>
            </a:r>
            <a:endParaRPr dirty="0"/>
          </a:p>
        </p:txBody>
      </p:sp>
      <p:sp>
        <p:nvSpPr>
          <p:cNvPr id="3" name="TextBox 2"/>
          <p:cNvSpPr txBox="1"/>
          <p:nvPr/>
        </p:nvSpPr>
        <p:spPr>
          <a:xfrm>
            <a:off x="685800" y="483704"/>
            <a:ext cx="4664765" cy="477054"/>
          </a:xfrm>
          <a:prstGeom prst="rect">
            <a:avLst/>
          </a:prstGeom>
          <a:noFill/>
        </p:spPr>
        <p:txBody>
          <a:bodyPr wrap="square" rtlCol="0">
            <a:spAutoFit/>
          </a:bodyPr>
          <a:lstStyle/>
          <a:p>
            <a:r>
              <a:rPr lang="en-US" sz="2500" b="1" dirty="0">
                <a:solidFill>
                  <a:schemeClr val="bg1"/>
                </a:solidFill>
              </a:rPr>
              <a:t>The state of security today</a:t>
            </a:r>
            <a:endParaRPr lang="en-US" sz="2500" dirty="0">
              <a:solidFill>
                <a:schemeClr val="bg1"/>
              </a:solidFill>
            </a:endParaRPr>
          </a:p>
        </p:txBody>
      </p:sp>
      <p:sp>
        <p:nvSpPr>
          <p:cNvPr id="5" name="TextBox 4"/>
          <p:cNvSpPr txBox="1"/>
          <p:nvPr/>
        </p:nvSpPr>
        <p:spPr>
          <a:xfrm>
            <a:off x="361121" y="1722783"/>
            <a:ext cx="7967869" cy="1846659"/>
          </a:xfrm>
          <a:prstGeom prst="rect">
            <a:avLst/>
          </a:prstGeom>
          <a:noFill/>
        </p:spPr>
        <p:txBody>
          <a:bodyPr wrap="square" rtlCol="0">
            <a:spAutoFit/>
          </a:bodyPr>
          <a:lstStyle/>
          <a:p>
            <a:pPr marL="342900" indent="-342900" fontAlgn="base">
              <a:spcAft>
                <a:spcPts val="600"/>
              </a:spcAft>
              <a:buClr>
                <a:schemeClr val="bg1"/>
              </a:buClr>
              <a:buFont typeface="Arial" panose="020B0604020202020204" pitchFamily="34" charset="0"/>
              <a:buChar char="•"/>
            </a:pPr>
            <a:r>
              <a:rPr lang="en-US" sz="2000" b="1" dirty="0">
                <a:solidFill>
                  <a:schemeClr val="bg1"/>
                </a:solidFill>
                <a:latin typeface="Zilla Slab Light" panose="020B0604020202020204" charset="0"/>
                <a:ea typeface="Zilla Slab Light" panose="020B0604020202020204" charset="0"/>
              </a:rPr>
              <a:t>8 out of 10 hospital web apps can be hacked</a:t>
            </a:r>
          </a:p>
          <a:p>
            <a:pPr marL="342900" indent="-342900" fontAlgn="base">
              <a:spcAft>
                <a:spcPts val="600"/>
              </a:spcAft>
              <a:buClr>
                <a:schemeClr val="bg1"/>
              </a:buClr>
              <a:buFont typeface="Arial" panose="020B0604020202020204" pitchFamily="34" charset="0"/>
              <a:buChar char="•"/>
            </a:pPr>
            <a:r>
              <a:rPr lang="en-US" sz="2000" b="1" dirty="0">
                <a:solidFill>
                  <a:schemeClr val="bg1"/>
                </a:solidFill>
                <a:latin typeface="Zilla Slab Light" panose="020B0604020202020204" charset="0"/>
                <a:ea typeface="Zilla Slab Light" panose="020B0604020202020204" charset="0"/>
              </a:rPr>
              <a:t>9 out of 10 </a:t>
            </a:r>
            <a:r>
              <a:rPr lang="en-US" sz="2000" b="1" dirty="0" err="1">
                <a:solidFill>
                  <a:schemeClr val="bg1"/>
                </a:solidFill>
                <a:latin typeface="Zilla Slab Light" panose="020B0604020202020204" charset="0"/>
                <a:ea typeface="Zilla Slab Light" panose="020B0604020202020204" charset="0"/>
              </a:rPr>
              <a:t>wordpress</a:t>
            </a:r>
            <a:r>
              <a:rPr lang="en-US" sz="2000" b="1" dirty="0">
                <a:solidFill>
                  <a:schemeClr val="bg1"/>
                </a:solidFill>
                <a:latin typeface="Zilla Slab Light" panose="020B0604020202020204" charset="0"/>
                <a:ea typeface="Zilla Slab Light" panose="020B0604020202020204" charset="0"/>
              </a:rPr>
              <a:t> websites pose a security risk</a:t>
            </a:r>
          </a:p>
          <a:p>
            <a:pPr marL="342900" indent="-342900" fontAlgn="base">
              <a:spcAft>
                <a:spcPts val="600"/>
              </a:spcAft>
              <a:buClr>
                <a:schemeClr val="bg1"/>
              </a:buClr>
              <a:buFont typeface="Arial" panose="020B0604020202020204" pitchFamily="34" charset="0"/>
              <a:buChar char="•"/>
            </a:pPr>
            <a:r>
              <a:rPr lang="en-US" sz="2000" b="1" dirty="0">
                <a:solidFill>
                  <a:schemeClr val="bg1"/>
                </a:solidFill>
                <a:latin typeface="Zilla Slab Light" panose="020B0604020202020204" charset="0"/>
                <a:ea typeface="Zilla Slab Light" panose="020B0604020202020204" charset="0"/>
              </a:rPr>
              <a:t>1 in 30 e-commerce sites checkout can be bypassed</a:t>
            </a:r>
          </a:p>
          <a:p>
            <a:pPr marL="342900" indent="-342900" fontAlgn="base">
              <a:spcAft>
                <a:spcPts val="600"/>
              </a:spcAft>
              <a:buClr>
                <a:schemeClr val="bg1"/>
              </a:buClr>
              <a:buFont typeface="Arial" panose="020B0604020202020204" pitchFamily="34" charset="0"/>
              <a:buChar char="•"/>
            </a:pPr>
            <a:r>
              <a:rPr lang="en-US" sz="2000" b="1" dirty="0" err="1">
                <a:solidFill>
                  <a:schemeClr val="bg1"/>
                </a:solidFill>
                <a:latin typeface="Zilla Slab Light" panose="020B0604020202020204" charset="0"/>
                <a:ea typeface="Zilla Slab Light" panose="020B0604020202020204" charset="0"/>
              </a:rPr>
              <a:t>IoT</a:t>
            </a:r>
            <a:r>
              <a:rPr lang="en-US" sz="2000" b="1" dirty="0">
                <a:solidFill>
                  <a:schemeClr val="bg1"/>
                </a:solidFill>
                <a:latin typeface="Zilla Slab Light" panose="020B0604020202020204" charset="0"/>
                <a:ea typeface="Zilla Slab Light" panose="020B0604020202020204" charset="0"/>
              </a:rPr>
              <a:t> on the rise … 80 billion smart devices by 2015.</a:t>
            </a:r>
          </a:p>
          <a:p>
            <a:pPr marL="285750" indent="-285750">
              <a:buFont typeface="Arial" panose="020B0604020202020204" pitchFamily="34" charset="0"/>
              <a:buChar char="•"/>
            </a:pPr>
            <a:endParaRPr lang="en-US" dirty="0">
              <a:solidFill>
                <a:schemeClr val="bg1"/>
              </a:solidFill>
              <a:latin typeface="Zilla Slab Light" panose="020B0604020202020204" charset="0"/>
              <a:ea typeface="Zilla Slab Light" panose="020B060402020202020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685800" y="1163653"/>
            <a:ext cx="8111836" cy="784800"/>
          </a:xfrm>
          <a:prstGeom prst="rect">
            <a:avLst/>
          </a:prstGeom>
        </p:spPr>
        <p:txBody>
          <a:bodyPr spcFirstLastPara="1" wrap="square" lIns="91425" tIns="91425" rIns="91425" bIns="91425" anchor="t" anchorCtr="0">
            <a:noAutofit/>
          </a:bodyPr>
          <a:lstStyle/>
          <a:p>
            <a:pPr fontAlgn="base"/>
            <a:r>
              <a:rPr lang="en-US" sz="2000" dirty="0"/>
              <a:t>If your self-driving car was suddenly in the hands of a malicious hacker?</a:t>
            </a:r>
          </a:p>
          <a:p>
            <a:pPr fontAlgn="base"/>
            <a:r>
              <a:rPr lang="en-US" sz="2000" dirty="0"/>
              <a:t>If your baby’s heart-monitor data was sent to a third party?</a:t>
            </a:r>
          </a:p>
          <a:p>
            <a:pPr fontAlgn="base"/>
            <a:r>
              <a:rPr lang="en-US" sz="2000" dirty="0"/>
              <a:t>If someone were to take over the security cameras/TVs you have installed in your home?</a:t>
            </a:r>
          </a:p>
          <a:p>
            <a:pPr fontAlgn="base"/>
            <a:r>
              <a:rPr lang="en-US" sz="2000" dirty="0"/>
              <a:t>If someone were to break into your home </a:t>
            </a:r>
            <a:r>
              <a:rPr lang="en-US" sz="2000" dirty="0" err="1"/>
              <a:t>wifi</a:t>
            </a:r>
            <a:r>
              <a:rPr lang="en-US" sz="2000" dirty="0"/>
              <a:t> network via a washing machine, and gain access to other devices on the home network?</a:t>
            </a:r>
          </a:p>
          <a:p>
            <a:pPr fontAlgn="base"/>
            <a:r>
              <a:rPr lang="en-US" sz="2000" dirty="0"/>
              <a:t>If someone could get a hold of your complete medical history</a:t>
            </a:r>
            <a:r>
              <a:rPr lang="en-US" sz="2000" dirty="0" smtClean="0"/>
              <a:t>?</a:t>
            </a:r>
            <a:endParaRPr lang="hr-HR" sz="2000" dirty="0" smtClean="0"/>
          </a:p>
          <a:p>
            <a:pPr marL="114300" indent="0" fontAlgn="base">
              <a:buNone/>
            </a:pPr>
            <a:endParaRPr lang="en-US" dirty="0"/>
          </a:p>
          <a:p>
            <a:pPr marL="114300" indent="0">
              <a:buNone/>
            </a:pPr>
            <a:r>
              <a:rPr lang="en-US" sz="2000" dirty="0"/>
              <a:t>...etc. </a:t>
            </a:r>
          </a:p>
          <a:p>
            <a:pPr marL="114300" indent="0">
              <a:buNone/>
            </a:pPr>
            <a:endParaRPr dirty="0"/>
          </a:p>
        </p:txBody>
      </p:sp>
      <p:sp>
        <p:nvSpPr>
          <p:cNvPr id="3" name="TextBox 2"/>
          <p:cNvSpPr txBox="1"/>
          <p:nvPr/>
        </p:nvSpPr>
        <p:spPr>
          <a:xfrm>
            <a:off x="685800" y="291548"/>
            <a:ext cx="4664765" cy="477054"/>
          </a:xfrm>
          <a:prstGeom prst="rect">
            <a:avLst/>
          </a:prstGeom>
          <a:noFill/>
        </p:spPr>
        <p:txBody>
          <a:bodyPr wrap="square" rtlCol="0">
            <a:spAutoFit/>
          </a:bodyPr>
          <a:lstStyle/>
          <a:p>
            <a:r>
              <a:rPr lang="en-US" sz="2500" b="1" dirty="0">
                <a:solidFill>
                  <a:schemeClr val="bg1"/>
                </a:solidFill>
              </a:rPr>
              <a:t>How would you feel?</a:t>
            </a:r>
            <a:endParaRPr lang="en-US" sz="2500" dirty="0">
              <a:solidFill>
                <a:schemeClr val="bg1"/>
              </a:solidFill>
            </a:endParaRPr>
          </a:p>
        </p:txBody>
      </p:sp>
    </p:spTree>
    <p:extLst>
      <p:ext uri="{BB962C8B-B14F-4D97-AF65-F5344CB8AC3E}">
        <p14:creationId xmlns:p14="http://schemas.microsoft.com/office/powerpoint/2010/main" val="3230573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3" name="TextBox 2"/>
          <p:cNvSpPr txBox="1"/>
          <p:nvPr/>
        </p:nvSpPr>
        <p:spPr>
          <a:xfrm>
            <a:off x="2417619" y="2023366"/>
            <a:ext cx="4664765" cy="553998"/>
          </a:xfrm>
          <a:prstGeom prst="rect">
            <a:avLst/>
          </a:prstGeom>
          <a:noFill/>
        </p:spPr>
        <p:txBody>
          <a:bodyPr wrap="square" rtlCol="0">
            <a:spAutoFit/>
          </a:bodyPr>
          <a:lstStyle/>
          <a:p>
            <a:r>
              <a:rPr lang="en-US" sz="3000" b="1" dirty="0">
                <a:solidFill>
                  <a:schemeClr val="bg1"/>
                </a:solidFill>
                <a:latin typeface="Zilla Slab Light" panose="020B0604020202020204" charset="0"/>
                <a:ea typeface="Zilla Slab Light" panose="020B0604020202020204" charset="0"/>
              </a:rPr>
              <a:t>What can we do about it</a:t>
            </a:r>
            <a:r>
              <a:rPr lang="en-US" sz="3000" b="1" dirty="0" smtClean="0">
                <a:solidFill>
                  <a:schemeClr val="bg1"/>
                </a:solidFill>
                <a:latin typeface="Zilla Slab Light" panose="020B0604020202020204" charset="0"/>
                <a:ea typeface="Zilla Slab Light" panose="020B0604020202020204" charset="0"/>
              </a:rPr>
              <a:t>?</a:t>
            </a:r>
            <a:endParaRPr lang="en-US" sz="3000" dirty="0">
              <a:solidFill>
                <a:schemeClr val="bg1"/>
              </a:solidFill>
              <a:latin typeface="Zilla Slab Light" panose="020B0604020202020204" charset="0"/>
              <a:ea typeface="Zilla Slab Light" panose="020B0604020202020204" charset="0"/>
            </a:endParaRPr>
          </a:p>
        </p:txBody>
      </p:sp>
      <p:pic>
        <p:nvPicPr>
          <p:cNvPr id="2050" name="Picture 2" descr="Slikovni rezultat za question mark"/>
          <p:cNvPicPr>
            <a:picLocks noChangeAspect="1" noChangeArrowheads="1"/>
          </p:cNvPicPr>
          <p:nvPr/>
        </p:nvPicPr>
        <p:blipFill>
          <a:blip r:embed="rId4">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1389052">
            <a:off x="5960027" y="1539240"/>
            <a:ext cx="3050608" cy="30506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likovni rezultat za question mark"/>
          <p:cNvPicPr>
            <a:picLocks noChangeAspect="1" noChangeArrowheads="1"/>
          </p:cNvPicPr>
          <p:nvPr/>
        </p:nvPicPr>
        <p:blipFill>
          <a:blip r:embed="rId4">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rot="20173566">
            <a:off x="31667" y="556261"/>
            <a:ext cx="3050608" cy="3050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35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3"/>
        <p:cNvGrpSpPr/>
        <p:nvPr/>
      </p:nvGrpSpPr>
      <p:grpSpPr>
        <a:xfrm>
          <a:off x="0" y="0"/>
          <a:ext cx="0" cy="0"/>
          <a:chOff x="0" y="0"/>
          <a:chExt cx="0" cy="0"/>
        </a:xfrm>
      </p:grpSpPr>
      <p:sp>
        <p:nvSpPr>
          <p:cNvPr id="175" name="Shape 175"/>
          <p:cNvSpPr txBox="1">
            <a:spLocks noGrp="1"/>
          </p:cNvSpPr>
          <p:nvPr>
            <p:ph type="subTitle" idx="4294967295"/>
          </p:nvPr>
        </p:nvSpPr>
        <p:spPr>
          <a:xfrm>
            <a:off x="468114" y="1389719"/>
            <a:ext cx="8111836" cy="784800"/>
          </a:xfrm>
          <a:prstGeom prst="rect">
            <a:avLst/>
          </a:prstGeom>
        </p:spPr>
        <p:txBody>
          <a:bodyPr spcFirstLastPara="1" wrap="square" lIns="91425" tIns="91425" rIns="91425" bIns="91425" anchor="t" anchorCtr="0">
            <a:noAutofit/>
          </a:bodyPr>
          <a:lstStyle/>
          <a:p>
            <a:pPr fontAlgn="base"/>
            <a:r>
              <a:rPr lang="en-US" sz="2000" dirty="0"/>
              <a:t>e.g.  Master Password, KeePass, </a:t>
            </a:r>
            <a:r>
              <a:rPr lang="en-US" sz="2000" dirty="0" err="1"/>
              <a:t>BitWarden</a:t>
            </a:r>
            <a:endParaRPr lang="en-US" sz="2000" dirty="0"/>
          </a:p>
          <a:p>
            <a:pPr fontAlgn="base"/>
            <a:r>
              <a:rPr lang="en-US" sz="2000" dirty="0"/>
              <a:t>Strong passwords help shield against traditional password attacks such as dictionary, or brute-force attacks</a:t>
            </a:r>
          </a:p>
          <a:p>
            <a:pPr fontAlgn="base"/>
            <a:r>
              <a:rPr lang="en-US" sz="2000" dirty="0"/>
              <a:t>Don’t reuse passwords across sites!</a:t>
            </a:r>
          </a:p>
          <a:p>
            <a:r>
              <a:rPr lang="en-US" sz="2000" dirty="0"/>
              <a:t>Activate Two Factor Authentication (2FA) on </a:t>
            </a:r>
            <a:r>
              <a:rPr lang="en-US" sz="2000" i="1" dirty="0"/>
              <a:t>any </a:t>
            </a:r>
            <a:r>
              <a:rPr lang="en-US" sz="2000" dirty="0"/>
              <a:t>services that have it available - assailants may be able to get your password via one of these attacks, but 2FA will help prevent them from logging in and stealing data or taking over your account</a:t>
            </a:r>
          </a:p>
          <a:p>
            <a:pPr marL="114300" indent="0">
              <a:buNone/>
            </a:pPr>
            <a:endParaRPr dirty="0"/>
          </a:p>
        </p:txBody>
      </p:sp>
      <p:sp>
        <p:nvSpPr>
          <p:cNvPr id="3" name="TextBox 2"/>
          <p:cNvSpPr txBox="1"/>
          <p:nvPr/>
        </p:nvSpPr>
        <p:spPr>
          <a:xfrm>
            <a:off x="311727" y="471658"/>
            <a:ext cx="6027234" cy="477054"/>
          </a:xfrm>
          <a:prstGeom prst="rect">
            <a:avLst/>
          </a:prstGeom>
          <a:noFill/>
        </p:spPr>
        <p:txBody>
          <a:bodyPr wrap="square" rtlCol="0">
            <a:spAutoFit/>
          </a:bodyPr>
          <a:lstStyle/>
          <a:p>
            <a:r>
              <a:rPr lang="hr-HR" sz="2500" b="1" dirty="0" smtClean="0">
                <a:solidFill>
                  <a:schemeClr val="bg1"/>
                </a:solidFill>
              </a:rPr>
              <a:t>#1 Use password managers/2FA</a:t>
            </a:r>
            <a:endParaRPr lang="en-US" sz="2500" dirty="0">
              <a:solidFill>
                <a:schemeClr val="bg1"/>
              </a:solidFill>
            </a:endParaRPr>
          </a:p>
        </p:txBody>
      </p:sp>
    </p:spTree>
    <p:extLst>
      <p:ext uri="{BB962C8B-B14F-4D97-AF65-F5344CB8AC3E}">
        <p14:creationId xmlns:p14="http://schemas.microsoft.com/office/powerpoint/2010/main" val="2634707091"/>
      </p:ext>
    </p:extLst>
  </p:cSld>
  <p:clrMapOvr>
    <a:masterClrMapping/>
  </p:clrMapOvr>
  <p:timing>
    <p:tnLst>
      <p:par>
        <p:cTn id="1" dur="indefinite" restart="never" nodeType="tmRoot"/>
      </p:par>
    </p:tnLst>
  </p:timing>
</p:sld>
</file>

<file path=ppt/theme/theme1.xml><?xml version="1.0" encoding="utf-8"?>
<a:theme xmlns:a="http://schemas.openxmlformats.org/drawingml/2006/main" name="Palam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2675</TotalTime>
  <Words>2423</Words>
  <Application>Microsoft Office PowerPoint</Application>
  <PresentationFormat>On-screen Show (16:9)</PresentationFormat>
  <Paragraphs>364</Paragraphs>
  <Slides>56</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Zilla Slab Light</vt:lpstr>
      <vt:lpstr>Stencil</vt:lpstr>
      <vt:lpstr>Zilla Slab Highlight</vt:lpstr>
      <vt:lpstr>Helvetica Neue Light</vt:lpstr>
      <vt:lpstr>Arial</vt:lpstr>
      <vt:lpstr>Palamon template</vt:lpstr>
      <vt:lpstr>Romanian Testing Conference 2018  Report</vt:lpstr>
      <vt:lpstr>We’ll talk about... </vt:lpstr>
      <vt:lpstr>PowerPoint Presentation</vt:lpstr>
      <vt:lpstr>PowerPoint Presentation</vt:lpstr>
      <vt:lpstr> Web &amp; Android: Application Security Testing for Newbies  Workshop by Santosh Tuppad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Reality of Testing  in an Artificial World  by Angie Jones http://angiejones.tech/ PPT:  slides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don’t need more automation engineers  by Bas Dijkstra  </vt:lpstr>
      <vt:lpstr>About the author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I Lead an IT Team and Not Go Crazy?  By Jim Holmes PPT: slides Book: The Leadership Journey   </vt:lpstr>
      <vt:lpstr>STEP1: Answer 3 Qs</vt:lpstr>
      <vt:lpstr>STEP2: What’s in it for me? </vt:lpstr>
      <vt:lpstr>STEP3: What makes a great leader? </vt:lpstr>
      <vt:lpstr>STEP4: Growing into leadership</vt:lpstr>
      <vt:lpstr>PowerPoint Presentation</vt:lpstr>
      <vt:lpstr>From zero to hero</vt:lpstr>
      <vt:lpstr>Wait 10 minutes!</vt:lpstr>
      <vt:lpstr>Pushing for change</vt:lpstr>
      <vt:lpstr>Don’t forget: Take care of yourself</vt:lpstr>
      <vt:lpstr>Find your Leader style</vt:lpstr>
      <vt:lpstr>And in the END..</vt:lpstr>
      <vt:lpstr>PowerPoint Presentation</vt:lpstr>
      <vt:lpstr>Conference Buddy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Ivana Maleš Galić (Span)</dc:creator>
  <cp:lastModifiedBy>Ivana Maleš Galić (Span)</cp:lastModifiedBy>
  <cp:revision>220</cp:revision>
  <dcterms:modified xsi:type="dcterms:W3CDTF">2018-07-02T11:47:27Z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f34ea31a-3f28-4780-b739-fde9e4628bdb</vt:lpwstr>
  </property>
  <property fmtid="{D5CDD505-2E9C-101B-9397-08002B2CF9AE}" pid="3" name="CLASSIFICATION">
    <vt:lpwstr>InternoInternal</vt:lpwstr>
  </property>
</Properties>
</file>